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92"/>
  </p:notesMasterIdLst>
  <p:sldIdLst>
    <p:sldId id="359" r:id="rId3"/>
    <p:sldId id="262" r:id="rId4"/>
    <p:sldId id="264" r:id="rId5"/>
    <p:sldId id="265" r:id="rId6"/>
    <p:sldId id="266" r:id="rId7"/>
    <p:sldId id="267" r:id="rId8"/>
    <p:sldId id="268" r:id="rId9"/>
    <p:sldId id="270" r:id="rId10"/>
    <p:sldId id="272" r:id="rId11"/>
    <p:sldId id="273" r:id="rId12"/>
    <p:sldId id="274" r:id="rId13"/>
    <p:sldId id="275" r:id="rId14"/>
    <p:sldId id="276" r:id="rId15"/>
    <p:sldId id="277" r:id="rId16"/>
    <p:sldId id="278" r:id="rId17"/>
    <p:sldId id="279" r:id="rId18"/>
    <p:sldId id="280" r:id="rId19"/>
    <p:sldId id="281" r:id="rId20"/>
    <p:sldId id="282"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3" r:id="rId89"/>
    <p:sldId id="357" r:id="rId90"/>
    <p:sldId id="358" r:id="rId91"/>
  </p:sldIdLst>
  <p:sldSz cx="9144000" cy="6858000" type="screen4x3"/>
  <p:notesSz cx="6858000" cy="9144000"/>
  <p:embeddedFontLst>
    <p:embeddedFont>
      <p:font typeface="Calibri" panose="020F0502020204030204" pitchFamily="34" charset="0"/>
      <p:regular r:id="rId93"/>
      <p:bold r:id="rId94"/>
      <p:italic r:id="rId95"/>
      <p:boldItalic r:id="rId96"/>
    </p:embeddedFont>
    <p:embeddedFont>
      <p:font typeface="Calibri Light" panose="020F0302020204030204" pitchFamily="34" charset="0"/>
      <p:regular r:id="rId97"/>
      <p:italic r:id="rId98"/>
    </p:embeddedFont>
    <p:embeddedFont>
      <p:font typeface="Consolas" panose="020B0609020204030204" pitchFamily="49" charset="0"/>
      <p:regular r:id="rId99"/>
      <p:bold r:id="rId100"/>
      <p:italic r:id="rId101"/>
      <p:boldItalic r:id="rId102"/>
    </p:embeddedFont>
    <p:embeddedFont>
      <p:font typeface="Helvetica Neue Light" panose="020B0604020202020204" charset="0"/>
      <p:regular r:id="rId103"/>
      <p:bold r:id="rId104"/>
      <p:italic r:id="rId105"/>
      <p:boldItalic r:id="rId106"/>
    </p:embeddedFont>
    <p:embeddedFont>
      <p:font typeface="Open Sans" panose="020B0604020202020204" charset="0"/>
      <p:regular r:id="rId107"/>
      <p:bold r:id="rId108"/>
      <p:italic r:id="rId109"/>
      <p:boldItalic r:id="rId110"/>
    </p:embeddedFont>
    <p:embeddedFont>
      <p:font typeface="Open Sans ExtraBold" panose="020B0604020202020204" charset="0"/>
      <p:bold r:id="rId111"/>
      <p:boldItalic r:id="rId112"/>
    </p:embeddedFont>
    <p:embeddedFont>
      <p:font typeface="Open Sans Light" panose="020B060402020202020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0.fntdata"/><Relationship Id="rId16" Type="http://schemas.openxmlformats.org/officeDocument/2006/relationships/slide" Target="slides/slide14.xml"/><Relationship Id="rId107" Type="http://schemas.openxmlformats.org/officeDocument/2006/relationships/font" Target="fonts/font1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1.fntdata"/><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2.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8.fntdata"/><Relationship Id="rId115"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e145680d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b0af4183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b0af4183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9a591609a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9a591609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9f53d4112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9f53d411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b0af4183b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b0af4183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9a591609a_0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9a591609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9a591609a_0_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9a591609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9a591609a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9a591609a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9a591609a_0_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9a591609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9a591609a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9a591609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9a591609a_0_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9a591609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9a591609a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9a591609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9a591609a_0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9a591609a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9a591609a_0_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49a591609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9a591609a_0_2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9a591609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9a591609a_0_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9a591609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9a591609a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9a591609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solidFill>
                  <a:schemeClr val="dk1"/>
                </a:solidFill>
                <a:latin typeface="Open Sans"/>
                <a:ea typeface="Open Sans"/>
                <a:cs typeface="Open Sans"/>
                <a:sym typeface="Open Sans"/>
              </a:rPr>
              <a:t>What to Say:</a:t>
            </a:r>
            <a:endParaRPr sz="1800" b="1"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Explain to participants what they will learn today</a:t>
            </a:r>
            <a:endParaRPr sz="1800"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Learning is a core part of being a hacker and today they are going to learn something new</a:t>
            </a:r>
            <a:endParaRPr sz="1800" dirty="0">
              <a:solidFill>
                <a:schemeClr val="dk1"/>
              </a:solidFill>
              <a:latin typeface="Open Sans"/>
              <a:ea typeface="Open Sans"/>
              <a:cs typeface="Open Sans"/>
              <a:sym typeface="Open Sans"/>
            </a:endParaRPr>
          </a:p>
          <a:p>
            <a:pPr marL="0" lvl="0" indent="0" algn="l" rtl="0">
              <a:spcBef>
                <a:spcPts val="0"/>
              </a:spcBef>
              <a:spcAft>
                <a:spcPts val="0"/>
              </a:spcAft>
              <a:buNone/>
            </a:pPr>
            <a:endParaRPr sz="1800" dirty="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dirty="0">
                <a:solidFill>
                  <a:schemeClr val="dk1"/>
                </a:solidFill>
                <a:latin typeface="Open Sans"/>
                <a:ea typeface="Open Sans"/>
                <a:cs typeface="Open Sans"/>
                <a:sym typeface="Open Sans"/>
              </a:rPr>
              <a:t>What to Do:</a:t>
            </a:r>
            <a:endParaRPr sz="1800" b="1" dirty="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dirty="0">
                <a:solidFill>
                  <a:schemeClr val="dk1"/>
                </a:solidFill>
                <a:latin typeface="Open Sans"/>
                <a:ea typeface="Open Sans"/>
                <a:cs typeface="Open Sans"/>
                <a:sym typeface="Open Sans"/>
              </a:rPr>
              <a:t>Get participants excited about the experience.</a:t>
            </a:r>
            <a:endParaRPr sz="1800" dirty="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9a591609a_0_3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9a591609a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9a591609a_0_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9a591609a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9a591609a_0_3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9a591609a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49f53d4112_0_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49f53d4112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49a591609a_0_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49a591609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9a591609a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9a591609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49a591609a_0_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49a591609a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a1bf8b24d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a1bf8b24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9f53d4112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9f53d411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9a591609a_0_3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9a591609a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49a591609a_0_4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49a591609a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9f53d4112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9f53d411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9a591609a_0_4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49a591609a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49a591609a_0_4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49a591609a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9a591609a_0_4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9a591609a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9a591609a_0_4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9a591609a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9a591609a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a591609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9f53d4112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9f53d411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9a591609a_0_4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49a591609a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49a591609a_0_4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49a591609a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49f53d4112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49f53d411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49a591609a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49a591609a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9f53d4112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9f53d411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49f53d4112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49f53d411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49f53d4112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49f53d411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49f53d4112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49f53d411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49a591609a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49a591609a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Open Sans"/>
              <a:buChar char="●"/>
            </a:pPr>
            <a:r>
              <a:rPr lang="en" sz="1800" b="1">
                <a:solidFill>
                  <a:schemeClr val="dk1"/>
                </a:solidFill>
                <a:latin typeface="Open Sans"/>
                <a:ea typeface="Open Sans"/>
                <a:cs typeface="Open Sans"/>
                <a:sym typeface="Open Sans"/>
              </a:rPr>
              <a:t>https://www.npmjs.com/package/@google-cloud/language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9a591609a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9a591609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3b044e6a1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3b044e6a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3b044e6a1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33b044e6a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3b044e6a1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3b044e6a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3b044e6a1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3b044e6a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9f53d4112_0_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9f53d411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33b044e6a1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33b044e6a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3b044e6a1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3b044e6a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3b044e6a1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3b044e6a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3b044e6a1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33b044e6a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3b044e6a1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3b044e6a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9f53d4112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9f53d411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3b044e6a1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33b044e6a1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3b044e6a1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3b044e6a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3b044e6a1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33b044e6a1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3b044e6a1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3b044e6a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33b044e6a1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33b044e6a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3b044e6a1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3b044e6a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9f53d4112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9f53d4112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49f53d4112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49f53d411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3b044e6a1_1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33b044e6a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3b044e6a1_1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33b044e6a1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9a591609a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9a591609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3b044e6a1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3b044e6a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3b044e6a1_0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33b044e6a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33b044e6a1_0_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33b044e6a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49f53d4112_0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49f53d411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49f53d4112_0_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49f53d4112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33b044e6a1_0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33b044e6a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3b044e6a1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33b044e6a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33b044e6a1_1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33b044e6a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4d710f90f1_1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4d710f90f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4d710f90f1_1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4d710f90f1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a1bf8b24d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a1bf8b2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3b044e6a1_1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33b044e6a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49f53d4112_0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49f53d411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b0af4183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b0af418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49f53d4112_0_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49f53d4112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4b0af4183b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4b0af4183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49f53d4112_0_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49f53d4112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462f5eb087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462f5eb08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462f5eb087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462f5eb08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462f5eb087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462f5eb08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49a591609a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49a591609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1" name="Google Shape;51;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2" name="Google Shape;52;p8"/>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53" name="Google Shape;53;p8"/>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54" name="Google Shape;54;p8"/>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55" name="Google Shape;55;p8"/>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359085-C01A-49D1-B5CE-BF6BF069FD3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AC2FBA7-DD04-4825-9274-4737CE4F8F9A}"/>
              </a:ext>
            </a:extLst>
          </p:cNvPr>
          <p:cNvSpPr>
            <a:spLocks noGrp="1"/>
          </p:cNvSpPr>
          <p:nvPr>
            <p:ph sz="half" idx="1"/>
          </p:nvPr>
        </p:nvSpPr>
        <p:spPr>
          <a:xfrm>
            <a:off x="6286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3C6E9E01-6DE5-4555-A5C1-DC3DB2C503EE}"/>
              </a:ext>
            </a:extLst>
          </p:cNvPr>
          <p:cNvSpPr>
            <a:spLocks noGrp="1"/>
          </p:cNvSpPr>
          <p:nvPr>
            <p:ph sz="half" idx="2"/>
          </p:nvPr>
        </p:nvSpPr>
        <p:spPr>
          <a:xfrm>
            <a:off x="4629150" y="1825625"/>
            <a:ext cx="38862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9028F7F-C66C-452E-B25A-8376889DF305}"/>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6" name="Alt Bilgi Yer Tutucusu 5">
            <a:extLst>
              <a:ext uri="{FF2B5EF4-FFF2-40B4-BE49-F238E27FC236}">
                <a16:creationId xmlns:a16="http://schemas.microsoft.com/office/drawing/2014/main" id="{8B60D9D2-B9E3-43EB-9FEC-7A5C89300E0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B4B96B6-7DFC-4060-99A1-11551644B2F1}"/>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30956353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780F1-C0E0-4F36-9301-352B944D0144}"/>
              </a:ext>
            </a:extLst>
          </p:cNvPr>
          <p:cNvSpPr>
            <a:spLocks noGrp="1"/>
          </p:cNvSpPr>
          <p:nvPr>
            <p:ph type="title"/>
          </p:nvPr>
        </p:nvSpPr>
        <p:spPr>
          <a:xfrm>
            <a:off x="629841" y="365126"/>
            <a:ext cx="78867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A340788-7ACA-4E2A-A7A5-E532E296B6C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FC88384-33BE-4E88-988F-FE7A7EC96D2A}"/>
              </a:ext>
            </a:extLst>
          </p:cNvPr>
          <p:cNvSpPr>
            <a:spLocks noGrp="1"/>
          </p:cNvSpPr>
          <p:nvPr>
            <p:ph sz="half" idx="2"/>
          </p:nvPr>
        </p:nvSpPr>
        <p:spPr>
          <a:xfrm>
            <a:off x="629842" y="2505075"/>
            <a:ext cx="3868340"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83EF563D-0FA2-4D5F-9245-D63C7A0F309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C6C99C29-0C86-4438-9E5C-E68200546EB0}"/>
              </a:ext>
            </a:extLst>
          </p:cNvPr>
          <p:cNvSpPr>
            <a:spLocks noGrp="1"/>
          </p:cNvSpPr>
          <p:nvPr>
            <p:ph sz="quarter" idx="4"/>
          </p:nvPr>
        </p:nvSpPr>
        <p:spPr>
          <a:xfrm>
            <a:off x="4629150" y="2505075"/>
            <a:ext cx="3887391"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FDE76E8-54D3-44F1-9FAB-84D3080F11ED}"/>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8" name="Alt Bilgi Yer Tutucusu 7">
            <a:extLst>
              <a:ext uri="{FF2B5EF4-FFF2-40B4-BE49-F238E27FC236}">
                <a16:creationId xmlns:a16="http://schemas.microsoft.com/office/drawing/2014/main" id="{E8DC8105-F438-4DA5-93E7-0B8FA835A40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3627C4B5-620F-4027-8F93-1A95E70A7429}"/>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7394278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656352-5D66-490F-963F-7CDFA20AF55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A712098-9459-471D-89C4-0D18DE2B60C1}"/>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4" name="Alt Bilgi Yer Tutucusu 3">
            <a:extLst>
              <a:ext uri="{FF2B5EF4-FFF2-40B4-BE49-F238E27FC236}">
                <a16:creationId xmlns:a16="http://schemas.microsoft.com/office/drawing/2014/main" id="{45D0751F-58BD-43CC-96FB-9F38DD5ED9F5}"/>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F14160EA-E7F7-4D49-A3F8-B1E6DE5DF20A}"/>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32200015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F94F3DC-9008-450E-AF01-5DDD5469B790}"/>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3" name="Alt Bilgi Yer Tutucusu 2">
            <a:extLst>
              <a:ext uri="{FF2B5EF4-FFF2-40B4-BE49-F238E27FC236}">
                <a16:creationId xmlns:a16="http://schemas.microsoft.com/office/drawing/2014/main" id="{F69A6EC0-98D7-4ABC-9A0D-648D6F858323}"/>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7F8755EE-F34B-4B22-A80F-241F9CB1A9F5}"/>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25264912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738C41-7695-4096-B2B6-C7CA64F996FF}"/>
              </a:ext>
            </a:extLst>
          </p:cNvPr>
          <p:cNvSpPr>
            <a:spLocks noGrp="1"/>
          </p:cNvSpPr>
          <p:nvPr>
            <p:ph type="title"/>
          </p:nvPr>
        </p:nvSpPr>
        <p:spPr>
          <a:xfrm>
            <a:off x="629841" y="457200"/>
            <a:ext cx="2949178" cy="1600200"/>
          </a:xfrm>
        </p:spPr>
        <p:txBody>
          <a:bodyPr anchor="b"/>
          <a:lstStyle>
            <a:lvl1pPr>
              <a:defRPr sz="24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78C1D9E7-0509-4A83-8E0C-16EE5CC06B5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B462633-396C-429C-8403-5808A8FA81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DE44097-33EE-4103-8F93-84B2B66226A9}"/>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6" name="Alt Bilgi Yer Tutucusu 5">
            <a:extLst>
              <a:ext uri="{FF2B5EF4-FFF2-40B4-BE49-F238E27FC236}">
                <a16:creationId xmlns:a16="http://schemas.microsoft.com/office/drawing/2014/main" id="{A73177B3-2A01-4256-AF10-235ED326782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ADE86C6-2489-4729-8107-18E23256B35B}"/>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15804638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F116C37-7BB5-4E4D-A9F0-D7349F94BDAF}"/>
              </a:ext>
            </a:extLst>
          </p:cNvPr>
          <p:cNvSpPr>
            <a:spLocks noGrp="1"/>
          </p:cNvSpPr>
          <p:nvPr>
            <p:ph type="title"/>
          </p:nvPr>
        </p:nvSpPr>
        <p:spPr>
          <a:xfrm>
            <a:off x="629841" y="457200"/>
            <a:ext cx="2949178" cy="1600200"/>
          </a:xfrm>
        </p:spPr>
        <p:txBody>
          <a:bodyPr anchor="b"/>
          <a:lstStyle>
            <a:lvl1pPr>
              <a:defRPr sz="24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713CF1C-FF88-47E5-AB58-15AB3F44DFD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tr-TR"/>
          </a:p>
        </p:txBody>
      </p:sp>
      <p:sp>
        <p:nvSpPr>
          <p:cNvPr id="4" name="Metin Yer Tutucusu 3">
            <a:extLst>
              <a:ext uri="{FF2B5EF4-FFF2-40B4-BE49-F238E27FC236}">
                <a16:creationId xmlns:a16="http://schemas.microsoft.com/office/drawing/2014/main" id="{E3227578-7085-4715-9EAF-467CB5F3BA0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E8EBFEE-982C-4639-B9EA-9126347CDC98}"/>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6" name="Alt Bilgi Yer Tutucusu 5">
            <a:extLst>
              <a:ext uri="{FF2B5EF4-FFF2-40B4-BE49-F238E27FC236}">
                <a16:creationId xmlns:a16="http://schemas.microsoft.com/office/drawing/2014/main" id="{C82C452F-DD79-444E-B1F4-C52D6C2DA67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538612F-70B3-4336-BA5F-C383758563AE}"/>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15333981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5C2394-850F-4546-8CB2-B05876D9725E}"/>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42C91FFF-BF59-40AC-839E-D14C3BEE206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5BE0EE8-FC9C-4E20-B1A2-4E4F107DBF67}"/>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5" name="Alt Bilgi Yer Tutucusu 4">
            <a:extLst>
              <a:ext uri="{FF2B5EF4-FFF2-40B4-BE49-F238E27FC236}">
                <a16:creationId xmlns:a16="http://schemas.microsoft.com/office/drawing/2014/main" id="{1EDA9370-F80D-4FDA-BCDF-33AFB345165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2DDB547-ED9D-47B8-B7FA-E98E7A2F5E60}"/>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253984226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6F17855-DDFD-4170-8106-2A17D7956811}"/>
              </a:ext>
            </a:extLst>
          </p:cNvPr>
          <p:cNvSpPr>
            <a:spLocks noGrp="1"/>
          </p:cNvSpPr>
          <p:nvPr>
            <p:ph type="title" orient="vert"/>
          </p:nvPr>
        </p:nvSpPr>
        <p:spPr>
          <a:xfrm>
            <a:off x="6543675" y="365125"/>
            <a:ext cx="1971675"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45156C1-B09A-4BB7-9F83-495262D8946F}"/>
              </a:ext>
            </a:extLst>
          </p:cNvPr>
          <p:cNvSpPr>
            <a:spLocks noGrp="1"/>
          </p:cNvSpPr>
          <p:nvPr>
            <p:ph type="body" orient="vert" idx="1"/>
          </p:nvPr>
        </p:nvSpPr>
        <p:spPr>
          <a:xfrm>
            <a:off x="628650" y="365125"/>
            <a:ext cx="5800725"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28227F7-F71F-480A-B436-29447C3EE4B1}"/>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5" name="Alt Bilgi Yer Tutucusu 4">
            <a:extLst>
              <a:ext uri="{FF2B5EF4-FFF2-40B4-BE49-F238E27FC236}">
                <a16:creationId xmlns:a16="http://schemas.microsoft.com/office/drawing/2014/main" id="{6E60EC1B-A2E3-49DA-9C9F-438C8C0177C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F3BAB01-A905-4FD2-BABA-F27713D6C2C9}"/>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206326948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6" name="Google Shape;16;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084564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35"/>
        <p:cNvGrpSpPr/>
        <p:nvPr/>
      </p:nvGrpSpPr>
      <p:grpSpPr>
        <a:xfrm>
          <a:off x="0" y="0"/>
          <a:ext cx="0" cy="0"/>
          <a:chOff x="0" y="0"/>
          <a:chExt cx="0" cy="0"/>
        </a:xfrm>
      </p:grpSpPr>
    </p:spTree>
    <p:extLst>
      <p:ext uri="{BB962C8B-B14F-4D97-AF65-F5344CB8AC3E}">
        <p14:creationId xmlns:p14="http://schemas.microsoft.com/office/powerpoint/2010/main" val="410013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6"/>
        <p:cNvGrpSpPr/>
        <p:nvPr/>
      </p:nvGrpSpPr>
      <p:grpSpPr>
        <a:xfrm>
          <a:off x="0" y="0"/>
          <a:ext cx="0" cy="0"/>
          <a:chOff x="0" y="0"/>
          <a:chExt cx="0" cy="0"/>
        </a:xfrm>
      </p:grpSpPr>
      <p:sp>
        <p:nvSpPr>
          <p:cNvPr id="57" name="Google Shape;57;p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cxnSp>
        <p:nvCxnSpPr>
          <p:cNvPr id="60" name="Google Shape;60;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61" name="Google Shape;61;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62" name="Google Shape;62;p9"/>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63" name="Google Shape;63;p9"/>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64" name="Google Shape;64;p9"/>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65" name="Google Shape;65;p9"/>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6"/>
        <p:cNvGrpSpPr/>
        <p:nvPr/>
      </p:nvGrpSpPr>
      <p:grpSpPr>
        <a:xfrm>
          <a:off x="0" y="0"/>
          <a:ext cx="0" cy="0"/>
          <a:chOff x="0" y="0"/>
          <a:chExt cx="0" cy="0"/>
        </a:xfrm>
      </p:grpSpPr>
      <p:sp>
        <p:nvSpPr>
          <p:cNvPr id="67" name="Google Shape;67;p1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0"/>
          <p:cNvSpPr txBox="1"/>
          <p:nvPr/>
        </p:nvSpPr>
        <p:spPr>
          <a:xfrm>
            <a:off x="860100" y="11206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9" name="Google Shape;69;p10"/>
          <p:cNvSpPr txBox="1"/>
          <p:nvPr/>
        </p:nvSpPr>
        <p:spPr>
          <a:xfrm>
            <a:off x="1955550" y="2277550"/>
            <a:ext cx="5607900" cy="394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Quorum</a:t>
            </a:r>
            <a:r>
              <a:rPr lang="en" sz="2400" baseline="300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lang="en" sz="2400" baseline="300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70" name="Google Shape;70;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71" name="Google Shape;71;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72" name="Google Shape;72;p10"/>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73" name="Google Shape;73;p10"/>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74" name="Google Shape;74;p10"/>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75" name="Google Shape;75;p10"/>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l="15934" r="11601"/>
          <a:stretch/>
        </p:blipFill>
        <p:spPr>
          <a:xfrm>
            <a:off x="0" y="0"/>
            <a:ext cx="9144000" cy="6858000"/>
          </a:xfrm>
          <a:prstGeom prst="rect">
            <a:avLst/>
          </a:prstGeom>
          <a:noFill/>
          <a:ln>
            <a:noFill/>
          </a:ln>
        </p:spPr>
      </p:pic>
      <p:sp>
        <p:nvSpPr>
          <p:cNvPr id="78" name="Google Shape;78;p11"/>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txBox="1"/>
          <p:nvPr/>
        </p:nvSpPr>
        <p:spPr>
          <a:xfrm>
            <a:off x="403350" y="1980138"/>
            <a:ext cx="8337300" cy="38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marL="0" lvl="0" indent="0" algn="ctr" rtl="0">
              <a:spcBef>
                <a:spcPts val="0"/>
              </a:spcBef>
              <a:spcAft>
                <a:spcPts val="0"/>
              </a:spcAft>
              <a:buNone/>
            </a:pPr>
            <a:endParaRPr sz="1200">
              <a:solidFill>
                <a:srgbClr val="EAEAEA"/>
              </a:solidFill>
              <a:latin typeface="Open Sans"/>
              <a:ea typeface="Open Sans"/>
              <a:cs typeface="Open Sans"/>
              <a:sym typeface="Open Sans"/>
            </a:endParaRPr>
          </a:p>
          <a:p>
            <a:pPr marL="0" lvl="0" indent="0" algn="ctr" rtl="0">
              <a:spcBef>
                <a:spcPts val="0"/>
              </a:spcBef>
              <a:spcAft>
                <a:spcPts val="0"/>
              </a:spcAft>
              <a:buNone/>
            </a:pPr>
            <a:r>
              <a:rPr lang="en" sz="4500">
                <a:solidFill>
                  <a:srgbClr val="EAEAEA"/>
                </a:solidFill>
                <a:latin typeface="Open Sans"/>
                <a:ea typeface="Open Sans"/>
                <a:cs typeface="Open Sans"/>
                <a:sym typeface="Open Sans"/>
              </a:rPr>
              <a:t>An Introduction to Quorum</a:t>
            </a:r>
            <a:r>
              <a:rPr lang="en" sz="4500" baseline="300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80" name="Google Shape;80;p11"/>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81" name="Google Shape;81;p11"/>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82" name="Google Shape;82;p11"/>
          <p:cNvSpPr/>
          <p:nvPr/>
        </p:nvSpPr>
        <p:spPr>
          <a:xfrm rot="5400000">
            <a:off x="4317212" y="645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83" name="Google Shape;83;p11"/>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84" name="Google Shape;84;p11"/>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85" name="Google Shape;85;p11"/>
          <p:cNvCxnSpPr/>
          <p:nvPr/>
        </p:nvCxnSpPr>
        <p:spPr>
          <a:xfrm>
            <a:off x="2849400" y="4580825"/>
            <a:ext cx="3445200" cy="0"/>
          </a:xfrm>
          <a:prstGeom prst="straightConnector1">
            <a:avLst/>
          </a:prstGeom>
          <a:noFill/>
          <a:ln w="9525" cap="flat" cmpd="sng">
            <a:solidFill>
              <a:srgbClr val="EFEFEF"/>
            </a:solidFill>
            <a:prstDash val="solid"/>
            <a:round/>
            <a:headEnd type="none" w="med" len="med"/>
            <a:tailEnd type="none" w="med" len="med"/>
          </a:ln>
        </p:spPr>
      </p:cxnSp>
      <p:pic>
        <p:nvPicPr>
          <p:cNvPr id="86" name="Google Shape;86;p11"/>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87"/>
        <p:cNvGrpSpPr/>
        <p:nvPr/>
      </p:nvGrpSpPr>
      <p:grpSpPr>
        <a:xfrm>
          <a:off x="0" y="0"/>
          <a:ext cx="0" cy="0"/>
          <a:chOff x="0" y="0"/>
          <a:chExt cx="0" cy="0"/>
        </a:xfrm>
      </p:grpSpPr>
      <p:sp>
        <p:nvSpPr>
          <p:cNvPr id="88" name="Google Shape;88;p1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4">
  <p:cSld name="Blank">
    <p:spTree>
      <p:nvGrpSpPr>
        <p:cNvPr id="1" name="Shape 89"/>
        <p:cNvGrpSpPr/>
        <p:nvPr/>
      </p:nvGrpSpPr>
      <p:grpSpPr>
        <a:xfrm>
          <a:off x="0" y="0"/>
          <a:ext cx="0" cy="0"/>
          <a:chOff x="0" y="0"/>
          <a:chExt cx="0" cy="0"/>
        </a:xfrm>
      </p:grpSpPr>
      <p:sp>
        <p:nvSpPr>
          <p:cNvPr id="90" name="Google Shape;90;p13"/>
          <p:cNvSpPr/>
          <p:nvPr/>
        </p:nvSpPr>
        <p:spPr>
          <a:xfrm>
            <a:off x="0" y="-8930"/>
            <a:ext cx="9144000" cy="544500"/>
          </a:xfrm>
          <a:prstGeom prst="rect">
            <a:avLst/>
          </a:prstGeom>
          <a:solidFill>
            <a:srgbClr val="5EA5E5"/>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cxnSp>
        <p:nvCxnSpPr>
          <p:cNvPr id="91" name="Google Shape;91;p13"/>
          <p:cNvCxnSpPr/>
          <p:nvPr/>
        </p:nvCxnSpPr>
        <p:spPr>
          <a:xfrm>
            <a:off x="0" y="535781"/>
            <a:ext cx="9144000" cy="0"/>
          </a:xfrm>
          <a:prstGeom prst="straightConnector1">
            <a:avLst/>
          </a:prstGeom>
          <a:noFill/>
          <a:ln w="25400" cap="flat" cmpd="sng">
            <a:solidFill>
              <a:srgbClr val="353535"/>
            </a:solidFill>
            <a:prstDash val="solid"/>
            <a:miter lim="400000"/>
            <a:headEnd type="none" w="sm" len="sm"/>
            <a:tailEnd type="none" w="sm" len="sm"/>
          </a:ln>
        </p:spPr>
      </p:cxnSp>
      <p:pic>
        <p:nvPicPr>
          <p:cNvPr id="92" name="Google Shape;92;p13" descr="localhost_light_grey_version.png"/>
          <p:cNvPicPr preferRelativeResize="0"/>
          <p:nvPr/>
        </p:nvPicPr>
        <p:blipFill rotWithShape="1">
          <a:blip r:embed="rId2">
            <a:alphaModFix/>
          </a:blip>
          <a:srcRect/>
          <a:stretch/>
        </p:blipFill>
        <p:spPr>
          <a:xfrm>
            <a:off x="89297" y="85516"/>
            <a:ext cx="1663200" cy="357000"/>
          </a:xfrm>
          <a:prstGeom prst="rect">
            <a:avLst/>
          </a:prstGeom>
          <a:noFill/>
          <a:ln>
            <a:noFill/>
          </a:ln>
        </p:spPr>
      </p:pic>
      <p:sp>
        <p:nvSpPr>
          <p:cNvPr id="93" name="Google Shape;93;p13"/>
          <p:cNvSpPr txBox="1">
            <a:spLocks noGrp="1"/>
          </p:cNvSpPr>
          <p:nvPr>
            <p:ph type="sldNum" idx="12"/>
          </p:nvPr>
        </p:nvSpPr>
        <p:spPr>
          <a:xfrm>
            <a:off x="4435447" y="6505277"/>
            <a:ext cx="264000" cy="285900"/>
          </a:xfrm>
          <a:prstGeom prst="rect">
            <a:avLst/>
          </a:prstGeom>
          <a:noFill/>
          <a:ln>
            <a:noFill/>
          </a:ln>
        </p:spPr>
        <p:txBody>
          <a:bodyPr spcFirstLastPara="1" wrap="square" lIns="35725" tIns="35725" rIns="35725" bIns="35725" anchor="t" anchorCtr="0">
            <a:noAutofit/>
          </a:bodyPr>
          <a:lstStyle>
            <a:lvl1pPr marL="0" marR="0" lvl="0"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94" name="Google Shape;94;p13"/>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95" name="Google Shape;95;p13"/>
          <p:cNvPicPr preferRelativeResize="0"/>
          <p:nvPr/>
        </p:nvPicPr>
        <p:blipFill rotWithShape="1">
          <a:blip r:embed="rId3">
            <a:alphaModFix/>
          </a:blip>
          <a:srcRect b="22612"/>
          <a:stretch/>
        </p:blipFill>
        <p:spPr>
          <a:xfrm>
            <a:off x="2105175" y="91891"/>
            <a:ext cx="1483275" cy="345600"/>
          </a:xfrm>
          <a:prstGeom prst="rect">
            <a:avLst/>
          </a:prstGeom>
          <a:noFill/>
          <a:ln>
            <a:noFill/>
          </a:ln>
        </p:spPr>
      </p:pic>
      <p:sp>
        <p:nvSpPr>
          <p:cNvPr id="96" name="Google Shape;96;p13"/>
          <p:cNvSpPr txBox="1"/>
          <p:nvPr/>
        </p:nvSpPr>
        <p:spPr>
          <a:xfrm>
            <a:off x="1673150" y="85516"/>
            <a:ext cx="58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4496A-ACF7-4808-930B-15D1C4DEE2B4}"/>
              </a:ext>
            </a:extLst>
          </p:cNvPr>
          <p:cNvSpPr>
            <a:spLocks noGrp="1"/>
          </p:cNvSpPr>
          <p:nvPr>
            <p:ph type="ctrTitle"/>
          </p:nvPr>
        </p:nvSpPr>
        <p:spPr>
          <a:xfrm>
            <a:off x="1143000" y="1122363"/>
            <a:ext cx="6858000" cy="2387600"/>
          </a:xfrm>
        </p:spPr>
        <p:txBody>
          <a:bodyPr anchor="b"/>
          <a:lstStyle>
            <a:lvl1pPr algn="ctr">
              <a:defRPr sz="4500"/>
            </a:lvl1pPr>
          </a:lstStyle>
          <a:p>
            <a:r>
              <a:rPr lang="tr-TR"/>
              <a:t>Asıl başlık stilini düzenlemek için tıklayın</a:t>
            </a:r>
          </a:p>
        </p:txBody>
      </p:sp>
      <p:sp>
        <p:nvSpPr>
          <p:cNvPr id="3" name="Alt Başlık 2">
            <a:extLst>
              <a:ext uri="{FF2B5EF4-FFF2-40B4-BE49-F238E27FC236}">
                <a16:creationId xmlns:a16="http://schemas.microsoft.com/office/drawing/2014/main" id="{B68A7221-1173-4548-A9BA-FED5E4795E3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74F0641-71CA-4CBB-99C7-0E9210936662}"/>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5" name="Alt Bilgi Yer Tutucusu 4">
            <a:extLst>
              <a:ext uri="{FF2B5EF4-FFF2-40B4-BE49-F238E27FC236}">
                <a16:creationId xmlns:a16="http://schemas.microsoft.com/office/drawing/2014/main" id="{87F2A497-53EF-494B-B7B6-87973529589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F23E1DC-93C9-4FC7-A3AA-6497732F904E}"/>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15055904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CD50BD-CDAB-42E1-8624-45895131307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79CED25-FBC3-4FDE-A24B-2F23C953E54E}"/>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CA37626-46D5-471E-B186-608D6AD731AD}"/>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5" name="Alt Bilgi Yer Tutucusu 4">
            <a:extLst>
              <a:ext uri="{FF2B5EF4-FFF2-40B4-BE49-F238E27FC236}">
                <a16:creationId xmlns:a16="http://schemas.microsoft.com/office/drawing/2014/main" id="{A329AC01-8BBE-40A9-B43E-E8C62DB71D4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F718600-63BF-4305-8EF7-6964826F5F64}"/>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3809800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03EB8F-8866-40C5-964B-D94E92422D90}"/>
              </a:ext>
            </a:extLst>
          </p:cNvPr>
          <p:cNvSpPr>
            <a:spLocks noGrp="1"/>
          </p:cNvSpPr>
          <p:nvPr>
            <p:ph type="title"/>
          </p:nvPr>
        </p:nvSpPr>
        <p:spPr>
          <a:xfrm>
            <a:off x="623888" y="1709739"/>
            <a:ext cx="7886700" cy="2852737"/>
          </a:xfrm>
        </p:spPr>
        <p:txBody>
          <a:bodyPr anchor="b"/>
          <a:lstStyle>
            <a:lvl1pPr>
              <a:defRPr sz="45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5AABD83-835E-45C7-B382-940CF5E2CA0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E700C47-80FA-4038-BD43-18CEBEF9CE3D}"/>
              </a:ext>
            </a:extLst>
          </p:cNvPr>
          <p:cNvSpPr>
            <a:spLocks noGrp="1"/>
          </p:cNvSpPr>
          <p:nvPr>
            <p:ph type="dt" sz="half" idx="10"/>
          </p:nvPr>
        </p:nvSpPr>
        <p:spPr/>
        <p:txBody>
          <a:bodyPr/>
          <a:lstStyle/>
          <a:p>
            <a:fld id="{06454615-21F0-4144-B44C-9B7618C5730C}" type="datetimeFigureOut">
              <a:rPr lang="tr-TR" smtClean="0"/>
              <a:t>5.09.2019</a:t>
            </a:fld>
            <a:endParaRPr lang="tr-TR"/>
          </a:p>
        </p:txBody>
      </p:sp>
      <p:sp>
        <p:nvSpPr>
          <p:cNvPr id="5" name="Alt Bilgi Yer Tutucusu 4">
            <a:extLst>
              <a:ext uri="{FF2B5EF4-FFF2-40B4-BE49-F238E27FC236}">
                <a16:creationId xmlns:a16="http://schemas.microsoft.com/office/drawing/2014/main" id="{3F7CD2CD-D4D5-4681-A5D2-6C5FEFC5716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DA92E89-17A7-4E29-B8ED-CF5EC308B61C}"/>
              </a:ext>
            </a:extLst>
          </p:cNvPr>
          <p:cNvSpPr>
            <a:spLocks noGrp="1"/>
          </p:cNvSpPr>
          <p:nvPr>
            <p:ph type="sldNum" sz="quarter" idx="12"/>
          </p:nvPr>
        </p:nvSpPr>
        <p:spPr/>
        <p:txBody>
          <a:bodyPr/>
          <a:lstStyle/>
          <a:p>
            <a:fld id="{6048A1D3-9848-4973-835B-D5B51ADB4DC6}" type="slidenum">
              <a:rPr lang="tr-TR" smtClean="0"/>
              <a:t>‹#›</a:t>
            </a:fld>
            <a:endParaRPr lang="tr-TR"/>
          </a:p>
        </p:txBody>
      </p:sp>
    </p:spTree>
    <p:extLst>
      <p:ext uri="{BB962C8B-B14F-4D97-AF65-F5344CB8AC3E}">
        <p14:creationId xmlns:p14="http://schemas.microsoft.com/office/powerpoint/2010/main" val="36848839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35D40C43-632C-4AA5-9401-9A1856FD12C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F1592CD-D81E-4C9E-AF11-6C56E8F21A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ACA038C-D03F-4A09-AA27-E279E2CF75E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454615-21F0-4144-B44C-9B7618C5730C}" type="datetimeFigureOut">
              <a:rPr lang="tr-TR" smtClean="0"/>
              <a:t>5.09.2019</a:t>
            </a:fld>
            <a:endParaRPr lang="tr-TR"/>
          </a:p>
        </p:txBody>
      </p:sp>
      <p:sp>
        <p:nvSpPr>
          <p:cNvPr id="5" name="Alt Bilgi Yer Tutucusu 4">
            <a:extLst>
              <a:ext uri="{FF2B5EF4-FFF2-40B4-BE49-F238E27FC236}">
                <a16:creationId xmlns:a16="http://schemas.microsoft.com/office/drawing/2014/main" id="{69DFBEF7-5EE8-4C75-943C-43573027171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E88F382A-6074-4E5C-957C-9A143307E6F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048A1D3-9848-4973-835B-D5B51ADB4DC6}" type="slidenum">
              <a:rPr lang="tr-TR" smtClean="0"/>
              <a:t>‹#›</a:t>
            </a:fld>
            <a:endParaRPr lang="tr-TR"/>
          </a:p>
        </p:txBody>
      </p:sp>
    </p:spTree>
    <p:extLst>
      <p:ext uri="{BB962C8B-B14F-4D97-AF65-F5344CB8AC3E}">
        <p14:creationId xmlns:p14="http://schemas.microsoft.com/office/powerpoint/2010/main" val="20176256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6"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actions"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mail.google.com/mail/signup"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090BCAF-6F72-4EDB-B6F3-00D8283100A1}"/>
              </a:ext>
            </a:extLst>
          </p:cNvPr>
          <p:cNvPicPr>
            <a:picLocks noChangeAspect="1"/>
          </p:cNvPicPr>
          <p:nvPr/>
        </p:nvPicPr>
        <p:blipFill>
          <a:blip r:embed="rId3"/>
          <a:stretch>
            <a:fillRect/>
          </a:stretch>
        </p:blipFill>
        <p:spPr>
          <a:xfrm>
            <a:off x="3198943" y="5562171"/>
            <a:ext cx="2746113" cy="909650"/>
          </a:xfrm>
          <a:prstGeom prst="rect">
            <a:avLst/>
          </a:prstGeom>
        </p:spPr>
      </p:pic>
    </p:spTree>
    <p:extLst>
      <p:ext uri="{BB962C8B-B14F-4D97-AF65-F5344CB8AC3E}">
        <p14:creationId xmlns:p14="http://schemas.microsoft.com/office/powerpoint/2010/main" val="127415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Great! You now have a Google Cloud Platform account! </a:t>
            </a:r>
            <a:endParaRPr sz="30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Let's create your first project. </a:t>
            </a:r>
            <a:endParaRPr sz="3000" b="1">
              <a:solidFill>
                <a:schemeClr val="lt1"/>
              </a:solidFill>
              <a:latin typeface="Open Sans"/>
              <a:ea typeface="Open Sans"/>
              <a:cs typeface="Open Sans"/>
              <a:sym typeface="Open Sans"/>
            </a:endParaRPr>
          </a:p>
        </p:txBody>
      </p:sp>
      <p:sp>
        <p:nvSpPr>
          <p:cNvPr id="260" name="Google Shape;260;p3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p:nvPr/>
        </p:nvSpPr>
        <p:spPr>
          <a:xfrm>
            <a:off x="354900" y="1395950"/>
            <a:ext cx="8434200" cy="161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dirty="0">
                <a:latin typeface="Open Sans"/>
                <a:ea typeface="Open Sans"/>
                <a:cs typeface="Open Sans"/>
                <a:sym typeface="Open Sans"/>
              </a:rPr>
              <a:t>After the previous step, you should have been redirected to the screen below. If you see this screen, select </a:t>
            </a:r>
            <a:r>
              <a:rPr lang="en" sz="1800" b="1" dirty="0">
                <a:solidFill>
                  <a:srgbClr val="5EA5E5"/>
                </a:solidFill>
                <a:latin typeface="Open Sans"/>
                <a:ea typeface="Open Sans"/>
                <a:cs typeface="Open Sans"/>
                <a:sym typeface="Open Sans"/>
              </a:rPr>
              <a:t>Create an empty project</a:t>
            </a:r>
            <a:r>
              <a:rPr lang="en" sz="1800" dirty="0">
                <a:latin typeface="Open Sans"/>
                <a:ea typeface="Open Sans"/>
                <a:cs typeface="Open Sans"/>
                <a:sym typeface="Open Sans"/>
              </a:rPr>
              <a:t>. </a:t>
            </a:r>
            <a:endParaRPr sz="1800" dirty="0">
              <a:latin typeface="Open Sans"/>
              <a:ea typeface="Open Sans"/>
              <a:cs typeface="Open Sans"/>
              <a:sym typeface="Open Sans"/>
            </a:endParaRPr>
          </a:p>
          <a:p>
            <a:pPr marL="457200" lvl="0" indent="0" algn="l" rtl="0">
              <a:lnSpc>
                <a:spcPct val="150000"/>
              </a:lnSpc>
              <a:spcBef>
                <a:spcPts val="1000"/>
              </a:spcBef>
              <a:spcAft>
                <a:spcPts val="1000"/>
              </a:spcAft>
              <a:buNone/>
            </a:pPr>
            <a:r>
              <a:rPr lang="en" sz="1800" dirty="0">
                <a:solidFill>
                  <a:schemeClr val="dk1"/>
                </a:solidFill>
                <a:latin typeface="Open Sans"/>
                <a:ea typeface="Open Sans"/>
                <a:cs typeface="Open Sans"/>
                <a:sym typeface="Open Sans"/>
              </a:rPr>
              <a:t>  </a:t>
            </a:r>
            <a:br>
              <a:rPr lang="en" sz="1800" dirty="0">
                <a:solidFill>
                  <a:schemeClr val="dk1"/>
                </a:solidFill>
                <a:latin typeface="Open Sans"/>
                <a:ea typeface="Open Sans"/>
                <a:cs typeface="Open Sans"/>
                <a:sym typeface="Open Sans"/>
              </a:rPr>
            </a:br>
            <a:endParaRPr sz="1800" dirty="0">
              <a:latin typeface="Open Sans"/>
              <a:ea typeface="Open Sans"/>
              <a:cs typeface="Open Sans"/>
              <a:sym typeface="Open Sans"/>
            </a:endParaRPr>
          </a:p>
        </p:txBody>
      </p:sp>
      <p:sp>
        <p:nvSpPr>
          <p:cNvPr id="266" name="Google Shape;266;p3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Google Cloud Platform Project</a:t>
            </a:r>
            <a:endParaRPr sz="3000" b="1">
              <a:latin typeface="Open Sans"/>
              <a:ea typeface="Open Sans"/>
              <a:cs typeface="Open Sans"/>
              <a:sym typeface="Open Sans"/>
            </a:endParaRPr>
          </a:p>
        </p:txBody>
      </p:sp>
      <p:grpSp>
        <p:nvGrpSpPr>
          <p:cNvPr id="267" name="Google Shape;267;p32"/>
          <p:cNvGrpSpPr/>
          <p:nvPr/>
        </p:nvGrpSpPr>
        <p:grpSpPr>
          <a:xfrm>
            <a:off x="1817614" y="2905218"/>
            <a:ext cx="5508772" cy="3394038"/>
            <a:chOff x="852036" y="3888400"/>
            <a:chExt cx="3031128" cy="2169824"/>
          </a:xfrm>
        </p:grpSpPr>
        <p:pic>
          <p:nvPicPr>
            <p:cNvPr id="268" name="Google Shape;268;p32"/>
            <p:cNvPicPr preferRelativeResize="0"/>
            <p:nvPr/>
          </p:nvPicPr>
          <p:blipFill>
            <a:blip r:embed="rId3">
              <a:alphaModFix/>
            </a:blip>
            <a:stretch>
              <a:fillRect/>
            </a:stretch>
          </p:blipFill>
          <p:spPr>
            <a:xfrm>
              <a:off x="852036" y="3888400"/>
              <a:ext cx="3031128" cy="2169824"/>
            </a:xfrm>
            <a:prstGeom prst="rect">
              <a:avLst/>
            </a:prstGeom>
            <a:noFill/>
            <a:ln w="19050" cap="flat" cmpd="sng">
              <a:solidFill>
                <a:srgbClr val="000000"/>
              </a:solidFill>
              <a:prstDash val="solid"/>
              <a:round/>
              <a:headEnd type="none" w="sm" len="sm"/>
              <a:tailEnd type="none" w="sm" len="sm"/>
            </a:ln>
          </p:spPr>
        </p:pic>
        <p:sp>
          <p:nvSpPr>
            <p:cNvPr id="269" name="Google Shape;269;p32"/>
            <p:cNvSpPr/>
            <p:nvPr/>
          </p:nvSpPr>
          <p:spPr>
            <a:xfrm>
              <a:off x="3004963" y="5344725"/>
              <a:ext cx="770100" cy="666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Google Cloud Platform Project</a:t>
            </a:r>
            <a:endParaRPr sz="3000" b="1">
              <a:latin typeface="Open Sans"/>
              <a:ea typeface="Open Sans"/>
              <a:cs typeface="Open Sans"/>
              <a:sym typeface="Open Sans"/>
            </a:endParaRPr>
          </a:p>
        </p:txBody>
      </p:sp>
      <p:sp>
        <p:nvSpPr>
          <p:cNvPr id="275" name="Google Shape;275;p33"/>
          <p:cNvSpPr txBox="1"/>
          <p:nvPr/>
        </p:nvSpPr>
        <p:spPr>
          <a:xfrm>
            <a:off x="5250100" y="2986638"/>
            <a:ext cx="3767700" cy="2064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Name your project.</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2"/>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lnSpc>
                <a:spcPct val="150000"/>
              </a:lnSpc>
              <a:spcBef>
                <a:spcPts val="1000"/>
              </a:spcBef>
              <a:spcAft>
                <a:spcPts val="0"/>
              </a:spcAft>
              <a:buNone/>
            </a:pPr>
            <a:br>
              <a:rPr lang="en" sz="1800">
                <a:latin typeface="Open Sans"/>
                <a:ea typeface="Open Sans"/>
                <a:cs typeface="Open Sans"/>
                <a:sym typeface="Open Sans"/>
              </a:rPr>
            </a:br>
            <a:r>
              <a:rPr lang="en" sz="1800" b="1">
                <a:latin typeface="Open Sans"/>
                <a:ea typeface="Open Sans"/>
                <a:cs typeface="Open Sans"/>
                <a:sym typeface="Open Sans"/>
              </a:rPr>
              <a:t>Note</a:t>
            </a:r>
            <a:r>
              <a:rPr lang="en" sz="1800">
                <a:solidFill>
                  <a:schemeClr val="dk1"/>
                </a:solidFill>
                <a:latin typeface="Open Sans"/>
                <a:ea typeface="Open Sans"/>
                <a:cs typeface="Open Sans"/>
                <a:sym typeface="Open Sans"/>
              </a:rPr>
              <a:t>: Refresh the page if you have any errors here.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pic>
        <p:nvPicPr>
          <p:cNvPr id="276" name="Google Shape;276;p33"/>
          <p:cNvPicPr preferRelativeResize="0"/>
          <p:nvPr/>
        </p:nvPicPr>
        <p:blipFill>
          <a:blip r:embed="rId3">
            <a:alphaModFix/>
          </a:blip>
          <a:stretch>
            <a:fillRect/>
          </a:stretch>
        </p:blipFill>
        <p:spPr>
          <a:xfrm>
            <a:off x="270575" y="1614949"/>
            <a:ext cx="4694200" cy="48073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p:nvPr/>
        </p:nvSpPr>
        <p:spPr>
          <a:xfrm>
            <a:off x="775350" y="1624550"/>
            <a:ext cx="7593300" cy="1304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Once your project is created, you will be redirected to the console. Google Cloud Platform provides many services for developers. Today, you're going to focus on the top left. </a:t>
            </a:r>
            <a:endParaRPr sz="1800">
              <a:latin typeface="Open Sans"/>
              <a:ea typeface="Open Sans"/>
              <a:cs typeface="Open Sans"/>
              <a:sym typeface="Open Sans"/>
            </a:endParaRPr>
          </a:p>
        </p:txBody>
      </p:sp>
      <p:sp>
        <p:nvSpPr>
          <p:cNvPr id="282" name="Google Shape;282;p34"/>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Google Cloud Platform Console Overview </a:t>
            </a:r>
            <a:endParaRPr sz="3000" b="1">
              <a:latin typeface="Open Sans"/>
              <a:ea typeface="Open Sans"/>
              <a:cs typeface="Open Sans"/>
              <a:sym typeface="Open Sans"/>
            </a:endParaRPr>
          </a:p>
        </p:txBody>
      </p:sp>
      <p:pic>
        <p:nvPicPr>
          <p:cNvPr id="283" name="Google Shape;283;p34"/>
          <p:cNvPicPr preferRelativeResize="0"/>
          <p:nvPr/>
        </p:nvPicPr>
        <p:blipFill rotWithShape="1">
          <a:blip r:embed="rId3">
            <a:alphaModFix/>
          </a:blip>
          <a:srcRect b="25667"/>
          <a:stretch/>
        </p:blipFill>
        <p:spPr>
          <a:xfrm>
            <a:off x="152400" y="3191072"/>
            <a:ext cx="8839196" cy="32614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35"/>
          <p:cNvPicPr preferRelativeResize="0"/>
          <p:nvPr/>
        </p:nvPicPr>
        <p:blipFill rotWithShape="1">
          <a:blip r:embed="rId3">
            <a:alphaModFix/>
          </a:blip>
          <a:srcRect b="25667"/>
          <a:stretch/>
        </p:blipFill>
        <p:spPr>
          <a:xfrm>
            <a:off x="152400" y="3191072"/>
            <a:ext cx="8839196" cy="3261450"/>
          </a:xfrm>
          <a:prstGeom prst="rect">
            <a:avLst/>
          </a:prstGeom>
          <a:noFill/>
          <a:ln w="19050" cap="flat" cmpd="sng">
            <a:solidFill>
              <a:srgbClr val="000000"/>
            </a:solidFill>
            <a:prstDash val="solid"/>
            <a:round/>
            <a:headEnd type="none" w="sm" len="sm"/>
            <a:tailEnd type="none" w="sm" len="sm"/>
          </a:ln>
        </p:spPr>
      </p:pic>
      <p:sp>
        <p:nvSpPr>
          <p:cNvPr id="289" name="Google Shape;289;p35"/>
          <p:cNvSpPr txBox="1"/>
          <p:nvPr/>
        </p:nvSpPr>
        <p:spPr>
          <a:xfrm>
            <a:off x="1013550" y="1548350"/>
            <a:ext cx="7116900" cy="13047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Make sure the project selected is the one you just created. If it says "My First Project," that is incorrect. Switch projects. </a:t>
            </a:r>
            <a:endParaRPr sz="1800">
              <a:latin typeface="Open Sans"/>
              <a:ea typeface="Open Sans"/>
              <a:cs typeface="Open Sans"/>
              <a:sym typeface="Open Sans"/>
            </a:endParaRPr>
          </a:p>
        </p:txBody>
      </p:sp>
      <p:sp>
        <p:nvSpPr>
          <p:cNvPr id="290" name="Google Shape;290;p3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Google Cloud Platform Console Overview </a:t>
            </a:r>
            <a:endParaRPr sz="3000" b="1">
              <a:latin typeface="Open Sans"/>
              <a:ea typeface="Open Sans"/>
              <a:cs typeface="Open Sans"/>
              <a:sym typeface="Open Sans"/>
            </a:endParaRPr>
          </a:p>
        </p:txBody>
      </p:sp>
      <p:sp>
        <p:nvSpPr>
          <p:cNvPr id="291" name="Google Shape;291;p35"/>
          <p:cNvSpPr/>
          <p:nvPr/>
        </p:nvSpPr>
        <p:spPr>
          <a:xfrm>
            <a:off x="1625750" y="3186700"/>
            <a:ext cx="1485600" cy="303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979650" y="784500"/>
            <a:ext cx="71847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This project is going to use the Natural Language Processing API. We need to enable it! </a:t>
            </a:r>
            <a:endParaRPr sz="3000" b="1">
              <a:solidFill>
                <a:schemeClr val="lt1"/>
              </a:solidFill>
              <a:latin typeface="Open Sans"/>
              <a:ea typeface="Open Sans"/>
              <a:cs typeface="Open Sans"/>
              <a:sym typeface="Open Sans"/>
            </a:endParaRPr>
          </a:p>
        </p:txBody>
      </p:sp>
      <p:sp>
        <p:nvSpPr>
          <p:cNvPr id="297" name="Google Shape;297;p3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p:nvPr/>
        </p:nvSpPr>
        <p:spPr>
          <a:xfrm>
            <a:off x="3742150" y="2275650"/>
            <a:ext cx="4812000" cy="1201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Under Getting Started, select </a:t>
            </a:r>
            <a:r>
              <a:rPr lang="en" sz="1800" b="1">
                <a:solidFill>
                  <a:srgbClr val="5EA5E5"/>
                </a:solidFill>
                <a:latin typeface="Open Sans"/>
                <a:ea typeface="Open Sans"/>
                <a:cs typeface="Open Sans"/>
                <a:sym typeface="Open Sans"/>
              </a:rPr>
              <a:t>Enable APIs and get credentials like keys</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ENABLE APIS AND SERVICES</a:t>
            </a:r>
            <a:r>
              <a:rPr lang="en" sz="1800">
                <a:latin typeface="Open Sans"/>
                <a:ea typeface="Open Sans"/>
                <a:cs typeface="Open Sans"/>
                <a:sym typeface="Open Sans"/>
              </a:rPr>
              <a:t>.</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03" name="Google Shape;303;p3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Cloud Natural Language API </a:t>
            </a:r>
            <a:endParaRPr sz="3000" b="1">
              <a:latin typeface="Open Sans"/>
              <a:ea typeface="Open Sans"/>
              <a:cs typeface="Open Sans"/>
              <a:sym typeface="Open Sans"/>
            </a:endParaRPr>
          </a:p>
        </p:txBody>
      </p:sp>
      <p:grpSp>
        <p:nvGrpSpPr>
          <p:cNvPr id="304" name="Google Shape;304;p37"/>
          <p:cNvGrpSpPr/>
          <p:nvPr/>
        </p:nvGrpSpPr>
        <p:grpSpPr>
          <a:xfrm>
            <a:off x="465671" y="1548350"/>
            <a:ext cx="2956968" cy="5077293"/>
            <a:chOff x="963990" y="2521053"/>
            <a:chExt cx="2356150" cy="4045652"/>
          </a:xfrm>
        </p:grpSpPr>
        <p:pic>
          <p:nvPicPr>
            <p:cNvPr id="305" name="Google Shape;305;p37"/>
            <p:cNvPicPr preferRelativeResize="0"/>
            <p:nvPr/>
          </p:nvPicPr>
          <p:blipFill rotWithShape="1">
            <a:blip r:embed="rId3">
              <a:alphaModFix/>
            </a:blip>
            <a:srcRect b="9624"/>
            <a:stretch/>
          </p:blipFill>
          <p:spPr>
            <a:xfrm>
              <a:off x="963990" y="2521053"/>
              <a:ext cx="2356150" cy="4045652"/>
            </a:xfrm>
            <a:prstGeom prst="rect">
              <a:avLst/>
            </a:prstGeom>
            <a:noFill/>
            <a:ln w="19050" cap="flat" cmpd="sng">
              <a:solidFill>
                <a:srgbClr val="000000"/>
              </a:solidFill>
              <a:prstDash val="solid"/>
              <a:round/>
              <a:headEnd type="none" w="sm" len="sm"/>
              <a:tailEnd type="none" w="sm" len="sm"/>
            </a:ln>
          </p:spPr>
        </p:pic>
        <p:sp>
          <p:nvSpPr>
            <p:cNvPr id="306" name="Google Shape;306;p37"/>
            <p:cNvSpPr/>
            <p:nvPr/>
          </p:nvSpPr>
          <p:spPr>
            <a:xfrm>
              <a:off x="1076861" y="5773104"/>
              <a:ext cx="1857900" cy="405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7"/>
          <p:cNvGrpSpPr/>
          <p:nvPr/>
        </p:nvGrpSpPr>
        <p:grpSpPr>
          <a:xfrm>
            <a:off x="3617955" y="4371920"/>
            <a:ext cx="5060388" cy="2253724"/>
            <a:chOff x="4338987" y="3221800"/>
            <a:chExt cx="4278674" cy="1905575"/>
          </a:xfrm>
        </p:grpSpPr>
        <p:pic>
          <p:nvPicPr>
            <p:cNvPr id="308" name="Google Shape;308;p37"/>
            <p:cNvPicPr preferRelativeResize="0"/>
            <p:nvPr/>
          </p:nvPicPr>
          <p:blipFill>
            <a:blip r:embed="rId4">
              <a:alphaModFix/>
            </a:blip>
            <a:stretch>
              <a:fillRect/>
            </a:stretch>
          </p:blipFill>
          <p:spPr>
            <a:xfrm>
              <a:off x="4338987" y="3221800"/>
              <a:ext cx="4278674" cy="1905575"/>
            </a:xfrm>
            <a:prstGeom prst="rect">
              <a:avLst/>
            </a:prstGeom>
            <a:noFill/>
            <a:ln w="19050" cap="flat" cmpd="sng">
              <a:solidFill>
                <a:srgbClr val="000000"/>
              </a:solidFill>
              <a:prstDash val="solid"/>
              <a:round/>
              <a:headEnd type="none" w="sm" len="sm"/>
              <a:tailEnd type="none" w="sm" len="sm"/>
            </a:ln>
          </p:spPr>
        </p:pic>
        <p:sp>
          <p:nvSpPr>
            <p:cNvPr id="309" name="Google Shape;309;p37"/>
            <p:cNvSpPr/>
            <p:nvPr/>
          </p:nvSpPr>
          <p:spPr>
            <a:xfrm>
              <a:off x="6798575" y="3504175"/>
              <a:ext cx="1536000" cy="32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Cloud Natural Language API </a:t>
            </a:r>
            <a:endParaRPr sz="3000" b="1">
              <a:latin typeface="Open Sans"/>
              <a:ea typeface="Open Sans"/>
              <a:cs typeface="Open Sans"/>
              <a:sym typeface="Open Sans"/>
            </a:endParaRPr>
          </a:p>
        </p:txBody>
      </p:sp>
      <p:sp>
        <p:nvSpPr>
          <p:cNvPr id="315" name="Google Shape;315;p38"/>
          <p:cNvSpPr txBox="1"/>
          <p:nvPr/>
        </p:nvSpPr>
        <p:spPr>
          <a:xfrm>
            <a:off x="1560150" y="1472150"/>
            <a:ext cx="60237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Search for or select </a:t>
            </a:r>
            <a:r>
              <a:rPr lang="en" sz="1800" b="1">
                <a:solidFill>
                  <a:srgbClr val="5EA5E5"/>
                </a:solidFill>
                <a:latin typeface="Open Sans"/>
                <a:ea typeface="Open Sans"/>
                <a:cs typeface="Open Sans"/>
                <a:sym typeface="Open Sans"/>
              </a:rPr>
              <a:t>Cloud Natural Language API</a:t>
            </a:r>
            <a:r>
              <a:rPr lang="en" sz="1800">
                <a:latin typeface="Open Sans"/>
                <a:ea typeface="Open Sans"/>
                <a:cs typeface="Open Sans"/>
                <a:sym typeface="Open Sans"/>
              </a:rPr>
              <a:t>. Select </a:t>
            </a:r>
            <a:r>
              <a:rPr lang="en" sz="1800" b="1">
                <a:solidFill>
                  <a:srgbClr val="5EA5E5"/>
                </a:solidFill>
                <a:latin typeface="Open Sans"/>
                <a:ea typeface="Open Sans"/>
                <a:cs typeface="Open Sans"/>
                <a:sym typeface="Open Sans"/>
              </a:rPr>
              <a:t>ENABLE</a:t>
            </a:r>
            <a:r>
              <a:rPr lang="en" sz="1800">
                <a:latin typeface="Open Sans"/>
                <a:ea typeface="Open Sans"/>
                <a:cs typeface="Open Sans"/>
                <a:sym typeface="Open Sans"/>
              </a:rPr>
              <a:t> on the next screen.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grpSp>
        <p:nvGrpSpPr>
          <p:cNvPr id="316" name="Google Shape;316;p38"/>
          <p:cNvGrpSpPr/>
          <p:nvPr/>
        </p:nvGrpSpPr>
        <p:grpSpPr>
          <a:xfrm>
            <a:off x="185303" y="2700192"/>
            <a:ext cx="4107805" cy="3752865"/>
            <a:chOff x="1395947" y="3047950"/>
            <a:chExt cx="3901049" cy="3563975"/>
          </a:xfrm>
        </p:grpSpPr>
        <p:pic>
          <p:nvPicPr>
            <p:cNvPr id="317" name="Google Shape;317;p38"/>
            <p:cNvPicPr preferRelativeResize="0"/>
            <p:nvPr/>
          </p:nvPicPr>
          <p:blipFill rotWithShape="1">
            <a:blip r:embed="rId3">
              <a:alphaModFix/>
            </a:blip>
            <a:srcRect r="38586"/>
            <a:stretch/>
          </p:blipFill>
          <p:spPr>
            <a:xfrm>
              <a:off x="1395947" y="3047950"/>
              <a:ext cx="3901049" cy="3563975"/>
            </a:xfrm>
            <a:prstGeom prst="rect">
              <a:avLst/>
            </a:prstGeom>
            <a:noFill/>
            <a:ln w="19050" cap="flat" cmpd="sng">
              <a:solidFill>
                <a:srgbClr val="000000"/>
              </a:solidFill>
              <a:prstDash val="solid"/>
              <a:round/>
              <a:headEnd type="none" w="sm" len="sm"/>
              <a:tailEnd type="none" w="sm" len="sm"/>
            </a:ln>
          </p:spPr>
        </p:pic>
        <p:sp>
          <p:nvSpPr>
            <p:cNvPr id="318" name="Google Shape;318;p38"/>
            <p:cNvSpPr/>
            <p:nvPr/>
          </p:nvSpPr>
          <p:spPr>
            <a:xfrm>
              <a:off x="3912900" y="5459200"/>
              <a:ext cx="1300800" cy="110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8"/>
          <p:cNvGrpSpPr/>
          <p:nvPr/>
        </p:nvGrpSpPr>
        <p:grpSpPr>
          <a:xfrm>
            <a:off x="4383930" y="2703756"/>
            <a:ext cx="4574760" cy="3752850"/>
            <a:chOff x="4942163" y="3229850"/>
            <a:chExt cx="3901049" cy="3200179"/>
          </a:xfrm>
        </p:grpSpPr>
        <p:pic>
          <p:nvPicPr>
            <p:cNvPr id="320" name="Google Shape;320;p38"/>
            <p:cNvPicPr preferRelativeResize="0"/>
            <p:nvPr/>
          </p:nvPicPr>
          <p:blipFill>
            <a:blip r:embed="rId4">
              <a:alphaModFix/>
            </a:blip>
            <a:stretch>
              <a:fillRect/>
            </a:stretch>
          </p:blipFill>
          <p:spPr>
            <a:xfrm>
              <a:off x="4942163" y="3229850"/>
              <a:ext cx="3901049" cy="3200179"/>
            </a:xfrm>
            <a:prstGeom prst="rect">
              <a:avLst/>
            </a:prstGeom>
            <a:noFill/>
            <a:ln w="19050" cap="flat" cmpd="sng">
              <a:solidFill>
                <a:srgbClr val="000000"/>
              </a:solidFill>
              <a:prstDash val="solid"/>
              <a:round/>
              <a:headEnd type="none" w="sm" len="sm"/>
              <a:tailEnd type="none" w="sm" len="sm"/>
            </a:ln>
          </p:spPr>
        </p:pic>
        <p:sp>
          <p:nvSpPr>
            <p:cNvPr id="321" name="Google Shape;321;p38"/>
            <p:cNvSpPr/>
            <p:nvPr/>
          </p:nvSpPr>
          <p:spPr>
            <a:xfrm>
              <a:off x="5826508" y="4241346"/>
              <a:ext cx="518400" cy="270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Cloud Natural Language API </a:t>
            </a:r>
            <a:endParaRPr sz="3000" b="1">
              <a:latin typeface="Open Sans"/>
              <a:ea typeface="Open Sans"/>
              <a:cs typeface="Open Sans"/>
              <a:sym typeface="Open Sans"/>
            </a:endParaRPr>
          </a:p>
        </p:txBody>
      </p:sp>
      <p:sp>
        <p:nvSpPr>
          <p:cNvPr id="327" name="Google Shape;327;p39"/>
          <p:cNvSpPr txBox="1"/>
          <p:nvPr/>
        </p:nvSpPr>
        <p:spPr>
          <a:xfrm>
            <a:off x="756150" y="1743675"/>
            <a:ext cx="7631700" cy="1073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If you see this modal, select </a:t>
            </a:r>
            <a:r>
              <a:rPr lang="en" sz="1800" b="1">
                <a:solidFill>
                  <a:srgbClr val="5EA5E5"/>
                </a:solidFill>
                <a:latin typeface="Open Sans"/>
                <a:ea typeface="Open Sans"/>
                <a:cs typeface="Open Sans"/>
                <a:sym typeface="Open Sans"/>
              </a:rPr>
              <a:t>ENABLE BILLING</a:t>
            </a:r>
            <a:r>
              <a:rPr lang="en" sz="1800">
                <a:latin typeface="Open Sans"/>
                <a:ea typeface="Open Sans"/>
                <a:cs typeface="Open Sans"/>
                <a:sym typeface="Open Sans"/>
              </a:rPr>
              <a:t>. You won't be charged anything, but you need to tell Google Cloud Platform to link this API to your payment method.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grpSp>
        <p:nvGrpSpPr>
          <p:cNvPr id="328" name="Google Shape;328;p39"/>
          <p:cNvGrpSpPr/>
          <p:nvPr/>
        </p:nvGrpSpPr>
        <p:grpSpPr>
          <a:xfrm>
            <a:off x="1385702" y="3748958"/>
            <a:ext cx="6372604" cy="1980678"/>
            <a:chOff x="2124575" y="3598650"/>
            <a:chExt cx="4894849" cy="1521375"/>
          </a:xfrm>
        </p:grpSpPr>
        <p:pic>
          <p:nvPicPr>
            <p:cNvPr id="329" name="Google Shape;329;p39"/>
            <p:cNvPicPr preferRelativeResize="0"/>
            <p:nvPr/>
          </p:nvPicPr>
          <p:blipFill>
            <a:blip r:embed="rId3">
              <a:alphaModFix/>
            </a:blip>
            <a:stretch>
              <a:fillRect/>
            </a:stretch>
          </p:blipFill>
          <p:spPr>
            <a:xfrm>
              <a:off x="2124575" y="3598650"/>
              <a:ext cx="4894849" cy="1521375"/>
            </a:xfrm>
            <a:prstGeom prst="rect">
              <a:avLst/>
            </a:prstGeom>
            <a:noFill/>
            <a:ln w="9525" cap="flat" cmpd="sng">
              <a:solidFill>
                <a:srgbClr val="000000"/>
              </a:solidFill>
              <a:prstDash val="solid"/>
              <a:round/>
              <a:headEnd type="none" w="sm" len="sm"/>
              <a:tailEnd type="none" w="sm" len="sm"/>
            </a:ln>
          </p:spPr>
        </p:pic>
        <p:sp>
          <p:nvSpPr>
            <p:cNvPr id="330" name="Google Shape;330;p39"/>
            <p:cNvSpPr/>
            <p:nvPr/>
          </p:nvSpPr>
          <p:spPr>
            <a:xfrm>
              <a:off x="5667925" y="4696725"/>
              <a:ext cx="1213800" cy="3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0"/>
          <p:cNvSpPr txBox="1">
            <a:spLocks noGrp="1"/>
          </p:cNvSpPr>
          <p:nvPr>
            <p:ph type="title"/>
          </p:nvPr>
        </p:nvSpPr>
        <p:spPr>
          <a:xfrm>
            <a:off x="241500" y="784500"/>
            <a:ext cx="86610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Great! Now your project can use the Google Cloud Natural Language API. </a:t>
            </a:r>
            <a:br>
              <a:rPr lang="en" sz="3000" b="1">
                <a:solidFill>
                  <a:schemeClr val="lt1"/>
                </a:solidFill>
                <a:latin typeface="Open Sans"/>
                <a:ea typeface="Open Sans"/>
                <a:cs typeface="Open Sans"/>
                <a:sym typeface="Open Sans"/>
              </a:rPr>
            </a:br>
            <a:br>
              <a:rPr lang="en" sz="3000" b="1">
                <a:solidFill>
                  <a:schemeClr val="lt1"/>
                </a:solidFill>
                <a:latin typeface="Open Sans"/>
                <a:ea typeface="Open Sans"/>
                <a:cs typeface="Open Sans"/>
                <a:sym typeface="Open Sans"/>
              </a:rPr>
            </a:br>
            <a:r>
              <a:rPr lang="en" sz="3000" b="1">
                <a:solidFill>
                  <a:schemeClr val="lt1"/>
                </a:solidFill>
                <a:latin typeface="Open Sans"/>
                <a:ea typeface="Open Sans"/>
                <a:cs typeface="Open Sans"/>
                <a:sym typeface="Open Sans"/>
              </a:rPr>
              <a:t>Actions on Google is the platform to develop for Google Assistant. Let's set that up! </a:t>
            </a:r>
            <a:endParaRPr sz="3000" b="1">
              <a:solidFill>
                <a:schemeClr val="lt1"/>
              </a:solidFill>
              <a:latin typeface="Open Sans"/>
              <a:ea typeface="Open Sans"/>
              <a:cs typeface="Open Sans"/>
              <a:sym typeface="Open Sans"/>
            </a:endParaRPr>
          </a:p>
        </p:txBody>
      </p:sp>
      <p:sp>
        <p:nvSpPr>
          <p:cNvPr id="336" name="Google Shape;336;p4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idx="4294967295"/>
          </p:nvPr>
        </p:nvSpPr>
        <p:spPr>
          <a:xfrm>
            <a:off x="0" y="862013"/>
            <a:ext cx="8820150" cy="102711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157" name="Google Shape;157;p20"/>
          <p:cNvSpPr/>
          <p:nvPr/>
        </p:nvSpPr>
        <p:spPr>
          <a:xfrm>
            <a:off x="1118475" y="22469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58" name="Google Shape;158;p20"/>
          <p:cNvSpPr/>
          <p:nvPr/>
        </p:nvSpPr>
        <p:spPr>
          <a:xfrm>
            <a:off x="1118475" y="35322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59" name="Google Shape;159;p20"/>
          <p:cNvSpPr/>
          <p:nvPr/>
        </p:nvSpPr>
        <p:spPr>
          <a:xfrm>
            <a:off x="1118475" y="48174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60" name="Google Shape;160;p20"/>
          <p:cNvSpPr txBox="1"/>
          <p:nvPr/>
        </p:nvSpPr>
        <p:spPr>
          <a:xfrm>
            <a:off x="1956525" y="21102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Understand Voice User Interfaces &amp; what you can build using them.</a:t>
            </a:r>
            <a:endParaRPr sz="2400">
              <a:solidFill>
                <a:srgbClr val="353535"/>
              </a:solidFill>
              <a:latin typeface="Open Sans"/>
              <a:ea typeface="Open Sans"/>
              <a:cs typeface="Open Sans"/>
              <a:sym typeface="Open Sans"/>
            </a:endParaRPr>
          </a:p>
        </p:txBody>
      </p:sp>
      <p:sp>
        <p:nvSpPr>
          <p:cNvPr id="161" name="Google Shape;161;p20"/>
          <p:cNvSpPr txBox="1"/>
          <p:nvPr/>
        </p:nvSpPr>
        <p:spPr>
          <a:xfrm>
            <a:off x="1956525" y="3252099"/>
            <a:ext cx="6069000" cy="107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Become familiar with Google Cloud Platform </a:t>
            </a:r>
            <a:endParaRPr sz="2400">
              <a:solidFill>
                <a:srgbClr val="353535"/>
              </a:solidFill>
              <a:latin typeface="Open Sans"/>
              <a:ea typeface="Open Sans"/>
              <a:cs typeface="Open Sans"/>
              <a:sym typeface="Open Sans"/>
            </a:endParaRPr>
          </a:p>
        </p:txBody>
      </p:sp>
      <p:sp>
        <p:nvSpPr>
          <p:cNvPr id="162" name="Google Shape;162;p20"/>
          <p:cNvSpPr txBox="1"/>
          <p:nvPr/>
        </p:nvSpPr>
        <p:spPr>
          <a:xfrm>
            <a:off x="1956525" y="4719175"/>
            <a:ext cx="6069000" cy="107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a:solidFill>
                  <a:srgbClr val="353535"/>
                </a:solidFill>
                <a:latin typeface="Open Sans"/>
                <a:ea typeface="Open Sans"/>
                <a:cs typeface="Open Sans"/>
                <a:sym typeface="Open Sans"/>
              </a:rPr>
              <a:t>How to combine several Google APIs and services to create awesome Actions</a:t>
            </a:r>
            <a:endParaRPr sz="2400">
              <a:solidFill>
                <a:srgbClr val="353535"/>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2"/>
          <p:cNvSpPr txBox="1"/>
          <p:nvPr/>
        </p:nvSpPr>
        <p:spPr>
          <a:xfrm>
            <a:off x="1045650" y="2568300"/>
            <a:ext cx="7052700" cy="930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In a new tab, navigate to the URL above.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GO TO ACTIONS CONSOLE</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47" name="Google Shape;347;p4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sp>
        <p:nvSpPr>
          <p:cNvPr id="348" name="Google Shape;348;p42"/>
          <p:cNvSpPr/>
          <p:nvPr/>
        </p:nvSpPr>
        <p:spPr>
          <a:xfrm>
            <a:off x="877650" y="1625675"/>
            <a:ext cx="73887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lvl="0" algn="ctr"/>
            <a:r>
              <a:rPr lang="tr-TR" sz="2800" dirty="0">
                <a:solidFill>
                  <a:srgbClr val="FFFF00"/>
                </a:solidFill>
                <a:hlinkClick r:id="rId3">
                  <a:extLst>
                    <a:ext uri="{A12FA001-AC4F-418D-AE19-62706E023703}">
                      <ahyp:hlinkClr xmlns:ahyp="http://schemas.microsoft.com/office/drawing/2018/hyperlinkcolor" val="tx"/>
                    </a:ext>
                  </a:extLst>
                </a:hlinkClick>
              </a:rPr>
              <a:t>https://developers.google.com/actions</a:t>
            </a:r>
            <a:endParaRPr sz="2800" dirty="0">
              <a:solidFill>
                <a:srgbClr val="FFFF00"/>
              </a:solidFill>
            </a:endParaRPr>
          </a:p>
        </p:txBody>
      </p:sp>
      <p:pic>
        <p:nvPicPr>
          <p:cNvPr id="349" name="Google Shape;349;p42"/>
          <p:cNvPicPr preferRelativeResize="0"/>
          <p:nvPr/>
        </p:nvPicPr>
        <p:blipFill>
          <a:blip r:embed="rId4">
            <a:alphaModFix/>
          </a:blip>
          <a:stretch>
            <a:fillRect/>
          </a:stretch>
        </p:blipFill>
        <p:spPr>
          <a:xfrm>
            <a:off x="839021" y="3810325"/>
            <a:ext cx="7465970" cy="2801026"/>
          </a:xfrm>
          <a:prstGeom prst="rect">
            <a:avLst/>
          </a:prstGeom>
          <a:noFill/>
          <a:ln w="19050" cap="flat" cmpd="sng">
            <a:solidFill>
              <a:srgbClr val="000000"/>
            </a:solidFill>
            <a:prstDash val="solid"/>
            <a:round/>
            <a:headEnd type="none" w="sm" len="sm"/>
            <a:tailEnd type="none" w="sm" len="sm"/>
          </a:ln>
        </p:spPr>
      </p:pic>
      <p:sp>
        <p:nvSpPr>
          <p:cNvPr id="350" name="Google Shape;350;p42"/>
          <p:cNvSpPr/>
          <p:nvPr/>
        </p:nvSpPr>
        <p:spPr>
          <a:xfrm>
            <a:off x="6811379" y="4083706"/>
            <a:ext cx="1085700" cy="295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p:nvPr/>
        </p:nvSpPr>
        <p:spPr>
          <a:xfrm>
            <a:off x="298800" y="1575350"/>
            <a:ext cx="8546400" cy="95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Add/import project</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3"/>
            </a:pPr>
            <a:r>
              <a:rPr lang="en" sz="1800">
                <a:latin typeface="Open Sans"/>
                <a:ea typeface="Open Sans"/>
                <a:cs typeface="Open Sans"/>
                <a:sym typeface="Open Sans"/>
              </a:rPr>
              <a:t>Read the terms and select </a:t>
            </a:r>
            <a:r>
              <a:rPr lang="en" sz="1800" b="1">
                <a:solidFill>
                  <a:srgbClr val="5EA5E5"/>
                </a:solidFill>
                <a:latin typeface="Open Sans"/>
                <a:ea typeface="Open Sans"/>
                <a:cs typeface="Open Sans"/>
                <a:sym typeface="Open Sans"/>
              </a:rPr>
              <a:t>Yes</a:t>
            </a:r>
            <a:r>
              <a:rPr lang="en" sz="1800">
                <a:latin typeface="Open Sans"/>
                <a:ea typeface="Open Sans"/>
                <a:cs typeface="Open Sans"/>
                <a:sym typeface="Open Sans"/>
              </a:rPr>
              <a:t> if you agree, then </a:t>
            </a:r>
            <a:r>
              <a:rPr lang="en" sz="1800" b="1">
                <a:solidFill>
                  <a:srgbClr val="5EA5E5"/>
                </a:solidFill>
                <a:latin typeface="Open Sans"/>
                <a:ea typeface="Open Sans"/>
                <a:cs typeface="Open Sans"/>
                <a:sym typeface="Open Sans"/>
              </a:rPr>
              <a:t>AGREE AND CONTINUE</a:t>
            </a:r>
            <a:r>
              <a:rPr lang="en" sz="1800">
                <a:latin typeface="Open Sans"/>
                <a:ea typeface="Open Sans"/>
                <a:cs typeface="Open Sans"/>
                <a:sym typeface="Open Sans"/>
              </a:rPr>
              <a:t>.</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56" name="Google Shape;356;p4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pic>
        <p:nvPicPr>
          <p:cNvPr id="357" name="Google Shape;357;p43"/>
          <p:cNvPicPr preferRelativeResize="0"/>
          <p:nvPr/>
        </p:nvPicPr>
        <p:blipFill rotWithShape="1">
          <a:blip r:embed="rId3">
            <a:alphaModFix/>
          </a:blip>
          <a:srcRect r="16015"/>
          <a:stretch/>
        </p:blipFill>
        <p:spPr>
          <a:xfrm>
            <a:off x="230175" y="2844025"/>
            <a:ext cx="5406876" cy="3855125"/>
          </a:xfrm>
          <a:prstGeom prst="rect">
            <a:avLst/>
          </a:prstGeom>
          <a:noFill/>
          <a:ln w="19050" cap="flat" cmpd="sng">
            <a:solidFill>
              <a:srgbClr val="000000"/>
            </a:solidFill>
            <a:prstDash val="solid"/>
            <a:round/>
            <a:headEnd type="none" w="sm" len="sm"/>
            <a:tailEnd type="none" w="sm" len="sm"/>
          </a:ln>
        </p:spPr>
      </p:pic>
      <p:pic>
        <p:nvPicPr>
          <p:cNvPr id="358" name="Google Shape;358;p43"/>
          <p:cNvPicPr preferRelativeResize="0"/>
          <p:nvPr/>
        </p:nvPicPr>
        <p:blipFill>
          <a:blip r:embed="rId4">
            <a:alphaModFix/>
          </a:blip>
          <a:stretch>
            <a:fillRect/>
          </a:stretch>
        </p:blipFill>
        <p:spPr>
          <a:xfrm>
            <a:off x="4431850" y="3848926"/>
            <a:ext cx="4481976" cy="2401751"/>
          </a:xfrm>
          <a:prstGeom prst="rect">
            <a:avLst/>
          </a:prstGeom>
          <a:noFill/>
          <a:ln w="19050" cap="flat" cmpd="sng">
            <a:solidFill>
              <a:srgbClr val="000000"/>
            </a:solidFill>
            <a:prstDash val="solid"/>
            <a:round/>
            <a:headEnd type="none" w="sm" len="sm"/>
            <a:tailEnd type="none" w="sm" len="sm"/>
          </a:ln>
        </p:spPr>
      </p:pic>
      <p:sp>
        <p:nvSpPr>
          <p:cNvPr id="359" name="Google Shape;359;p43"/>
          <p:cNvSpPr/>
          <p:nvPr/>
        </p:nvSpPr>
        <p:spPr>
          <a:xfrm>
            <a:off x="468279" y="4859693"/>
            <a:ext cx="1953000" cy="1755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a:off x="6049126" y="5708769"/>
            <a:ext cx="1238700" cy="301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4"/>
          <p:cNvSpPr txBox="1"/>
          <p:nvPr/>
        </p:nvSpPr>
        <p:spPr>
          <a:xfrm>
            <a:off x="1172850" y="1781700"/>
            <a:ext cx="6798300" cy="95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5"/>
            </a:pPr>
            <a:r>
              <a:rPr lang="en" sz="1800">
                <a:latin typeface="Open Sans"/>
                <a:ea typeface="Open Sans"/>
                <a:cs typeface="Open Sans"/>
                <a:sym typeface="Open Sans"/>
              </a:rPr>
              <a:t>Click the search box and scroll until you find your project.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5"/>
            </a:pPr>
            <a:r>
              <a:rPr lang="en" sz="1800">
                <a:latin typeface="Open Sans"/>
                <a:ea typeface="Open Sans"/>
                <a:cs typeface="Open Sans"/>
                <a:sym typeface="Open Sans"/>
              </a:rPr>
              <a:t>Select your project, then click </a:t>
            </a:r>
            <a:r>
              <a:rPr lang="en" sz="1800" b="1">
                <a:solidFill>
                  <a:srgbClr val="5EA5E5"/>
                </a:solidFill>
                <a:latin typeface="Open Sans"/>
                <a:ea typeface="Open Sans"/>
                <a:cs typeface="Open Sans"/>
                <a:sym typeface="Open Sans"/>
              </a:rPr>
              <a:t>IMPORT PROJECT</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66" name="Google Shape;366;p44"/>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pic>
        <p:nvPicPr>
          <p:cNvPr id="367" name="Google Shape;367;p44"/>
          <p:cNvPicPr preferRelativeResize="0"/>
          <p:nvPr/>
        </p:nvPicPr>
        <p:blipFill>
          <a:blip r:embed="rId3">
            <a:alphaModFix/>
          </a:blip>
          <a:stretch>
            <a:fillRect/>
          </a:stretch>
        </p:blipFill>
        <p:spPr>
          <a:xfrm>
            <a:off x="220163" y="3447542"/>
            <a:ext cx="4254043" cy="2534949"/>
          </a:xfrm>
          <a:prstGeom prst="rect">
            <a:avLst/>
          </a:prstGeom>
          <a:noFill/>
          <a:ln w="19050" cap="flat" cmpd="sng">
            <a:solidFill>
              <a:srgbClr val="000000"/>
            </a:solidFill>
            <a:prstDash val="solid"/>
            <a:round/>
            <a:headEnd type="none" w="sm" len="sm"/>
            <a:tailEnd type="none" w="sm" len="sm"/>
          </a:ln>
        </p:spPr>
      </p:pic>
      <p:grpSp>
        <p:nvGrpSpPr>
          <p:cNvPr id="368" name="Google Shape;368;p44"/>
          <p:cNvGrpSpPr/>
          <p:nvPr/>
        </p:nvGrpSpPr>
        <p:grpSpPr>
          <a:xfrm>
            <a:off x="4669794" y="3455754"/>
            <a:ext cx="4254043" cy="2518534"/>
            <a:chOff x="4669794" y="3165879"/>
            <a:chExt cx="4254043" cy="2518534"/>
          </a:xfrm>
        </p:grpSpPr>
        <p:pic>
          <p:nvPicPr>
            <p:cNvPr id="369" name="Google Shape;369;p44"/>
            <p:cNvPicPr preferRelativeResize="0"/>
            <p:nvPr/>
          </p:nvPicPr>
          <p:blipFill>
            <a:blip r:embed="rId4">
              <a:alphaModFix/>
            </a:blip>
            <a:stretch>
              <a:fillRect/>
            </a:stretch>
          </p:blipFill>
          <p:spPr>
            <a:xfrm>
              <a:off x="4669794" y="3165879"/>
              <a:ext cx="4254043" cy="2518534"/>
            </a:xfrm>
            <a:prstGeom prst="rect">
              <a:avLst/>
            </a:prstGeom>
            <a:noFill/>
            <a:ln w="19050" cap="flat" cmpd="sng">
              <a:solidFill>
                <a:srgbClr val="000000"/>
              </a:solidFill>
              <a:prstDash val="solid"/>
              <a:round/>
              <a:headEnd type="none" w="sm" len="sm"/>
              <a:tailEnd type="none" w="sm" len="sm"/>
            </a:ln>
          </p:spPr>
        </p:pic>
        <p:sp>
          <p:nvSpPr>
            <p:cNvPr id="370" name="Google Shape;370;p44"/>
            <p:cNvSpPr/>
            <p:nvPr/>
          </p:nvSpPr>
          <p:spPr>
            <a:xfrm>
              <a:off x="7393200" y="5099750"/>
              <a:ext cx="1446900" cy="485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5"/>
          <p:cNvSpPr txBox="1"/>
          <p:nvPr/>
        </p:nvSpPr>
        <p:spPr>
          <a:xfrm>
            <a:off x="2406150" y="1813525"/>
            <a:ext cx="4331700" cy="95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AutoNum type="arabicPeriod" startAt="7"/>
            </a:pPr>
            <a:r>
              <a:rPr lang="en" sz="1800">
                <a:latin typeface="Open Sans"/>
                <a:ea typeface="Open Sans"/>
                <a:cs typeface="Open Sans"/>
                <a:sym typeface="Open Sans"/>
              </a:rPr>
              <a:t>Scroll down to the More Options section and click on the Conversational card.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76" name="Google Shape;376;p4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pic>
        <p:nvPicPr>
          <p:cNvPr id="377" name="Google Shape;377;p45"/>
          <p:cNvPicPr preferRelativeResize="0"/>
          <p:nvPr/>
        </p:nvPicPr>
        <p:blipFill>
          <a:blip r:embed="rId3">
            <a:alphaModFix/>
          </a:blip>
          <a:stretch>
            <a:fillRect/>
          </a:stretch>
        </p:blipFill>
        <p:spPr>
          <a:xfrm>
            <a:off x="488913" y="2931550"/>
            <a:ext cx="8166167" cy="3285168"/>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6"/>
          <p:cNvSpPr txBox="1"/>
          <p:nvPr/>
        </p:nvSpPr>
        <p:spPr>
          <a:xfrm>
            <a:off x="1836300" y="1693675"/>
            <a:ext cx="5471400" cy="600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AutoNum type="arabicPeriod" startAt="8"/>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Decide how your Action is invoked</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83" name="Google Shape;383;p46"/>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grpSp>
        <p:nvGrpSpPr>
          <p:cNvPr id="384" name="Google Shape;384;p46"/>
          <p:cNvGrpSpPr/>
          <p:nvPr/>
        </p:nvGrpSpPr>
        <p:grpSpPr>
          <a:xfrm>
            <a:off x="321212" y="5261074"/>
            <a:ext cx="8517543" cy="1063277"/>
            <a:chOff x="174700" y="3273600"/>
            <a:chExt cx="4195214" cy="1079688"/>
          </a:xfrm>
        </p:grpSpPr>
        <p:grpSp>
          <p:nvGrpSpPr>
            <p:cNvPr id="385" name="Google Shape;385;p46"/>
            <p:cNvGrpSpPr/>
            <p:nvPr/>
          </p:nvGrpSpPr>
          <p:grpSpPr>
            <a:xfrm>
              <a:off x="174706" y="3621588"/>
              <a:ext cx="4195208" cy="731700"/>
              <a:chOff x="160481" y="-12"/>
              <a:chExt cx="5525100" cy="731700"/>
            </a:xfrm>
          </p:grpSpPr>
          <p:sp>
            <p:nvSpPr>
              <p:cNvPr id="386" name="Google Shape;386;p46"/>
              <p:cNvSpPr/>
              <p:nvPr/>
            </p:nvSpPr>
            <p:spPr>
              <a:xfrm>
                <a:off x="160481" y="-12"/>
                <a:ext cx="5525100" cy="731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387" name="Google Shape;387;p46"/>
              <p:cNvSpPr txBox="1"/>
              <p:nvPr/>
            </p:nvSpPr>
            <p:spPr>
              <a:xfrm>
                <a:off x="218231" y="40941"/>
                <a:ext cx="5409600" cy="649800"/>
              </a:xfrm>
              <a:prstGeom prst="rect">
                <a:avLst/>
              </a:prstGeom>
              <a:noFill/>
              <a:ln>
                <a:noFill/>
              </a:ln>
            </p:spPr>
            <p:txBody>
              <a:bodyPr spcFirstLastPara="1" wrap="square" lIns="50800" tIns="50800" rIns="50800" bIns="50800" anchor="ctr" anchorCtr="0">
                <a:noAutofit/>
              </a:bodyPr>
              <a:lstStyle/>
              <a:p>
                <a:pPr marL="0" lvl="0" indent="0" algn="l" rtl="0">
                  <a:lnSpc>
                    <a:spcPct val="125454"/>
                  </a:lnSpc>
                  <a:spcBef>
                    <a:spcPts val="0"/>
                  </a:spcBef>
                  <a:spcAft>
                    <a:spcPts val="0"/>
                  </a:spcAft>
                  <a:buClr>
                    <a:srgbClr val="000000"/>
                  </a:buClr>
                  <a:buSzPts val="1100"/>
                  <a:buFont typeface="Arial"/>
                  <a:buNone/>
                </a:pPr>
                <a:r>
                  <a:rPr lang="en" sz="1800" b="1" u="sng">
                    <a:solidFill>
                      <a:srgbClr val="FFFFFF"/>
                    </a:solidFill>
                    <a:latin typeface="Open Sans"/>
                    <a:ea typeface="Open Sans"/>
                    <a:cs typeface="Open Sans"/>
                    <a:sym typeface="Open Sans"/>
                  </a:rPr>
                  <a:t>Invocation</a:t>
                </a:r>
                <a:r>
                  <a:rPr lang="en" sz="1800" b="1">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What a user says to Google Assistant to open your Action. </a:t>
                </a:r>
                <a:endParaRPr sz="1800" b="1" u="sng">
                  <a:solidFill>
                    <a:srgbClr val="FFFFFF"/>
                  </a:solidFill>
                  <a:latin typeface="Open Sans"/>
                  <a:ea typeface="Open Sans"/>
                  <a:cs typeface="Open Sans"/>
                  <a:sym typeface="Open Sans"/>
                </a:endParaRPr>
              </a:p>
            </p:txBody>
          </p:sp>
        </p:grpSp>
        <p:sp>
          <p:nvSpPr>
            <p:cNvPr id="388" name="Google Shape;388;p46"/>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Key Term</a:t>
              </a:r>
              <a:endParaRPr sz="1800" b="1" i="0" u="none" strike="noStrike" cap="none">
                <a:solidFill>
                  <a:srgbClr val="FFD966"/>
                </a:solidFill>
                <a:latin typeface="Open Sans"/>
                <a:ea typeface="Open Sans"/>
                <a:cs typeface="Open Sans"/>
                <a:sym typeface="Open Sans"/>
              </a:endParaRPr>
            </a:p>
          </p:txBody>
        </p:sp>
      </p:grpSp>
      <p:grpSp>
        <p:nvGrpSpPr>
          <p:cNvPr id="389" name="Google Shape;389;p46"/>
          <p:cNvGrpSpPr/>
          <p:nvPr/>
        </p:nvGrpSpPr>
        <p:grpSpPr>
          <a:xfrm>
            <a:off x="321206" y="2588228"/>
            <a:ext cx="8501595" cy="2509399"/>
            <a:chOff x="765089" y="2924801"/>
            <a:chExt cx="7613823" cy="2247357"/>
          </a:xfrm>
        </p:grpSpPr>
        <p:pic>
          <p:nvPicPr>
            <p:cNvPr id="390" name="Google Shape;390;p46"/>
            <p:cNvPicPr preferRelativeResize="0"/>
            <p:nvPr/>
          </p:nvPicPr>
          <p:blipFill rotWithShape="1">
            <a:blip r:embed="rId3">
              <a:alphaModFix/>
            </a:blip>
            <a:srcRect b="45340"/>
            <a:stretch/>
          </p:blipFill>
          <p:spPr>
            <a:xfrm>
              <a:off x="765089" y="2924801"/>
              <a:ext cx="7613823" cy="2247357"/>
            </a:xfrm>
            <a:prstGeom prst="rect">
              <a:avLst/>
            </a:prstGeom>
            <a:noFill/>
            <a:ln w="19050" cap="flat" cmpd="sng">
              <a:solidFill>
                <a:srgbClr val="000000"/>
              </a:solidFill>
              <a:prstDash val="solid"/>
              <a:round/>
              <a:headEnd type="none" w="sm" len="sm"/>
              <a:tailEnd type="none" w="sm" len="sm"/>
            </a:ln>
          </p:spPr>
        </p:pic>
        <p:sp>
          <p:nvSpPr>
            <p:cNvPr id="391" name="Google Shape;391;p46"/>
            <p:cNvSpPr/>
            <p:nvPr/>
          </p:nvSpPr>
          <p:spPr>
            <a:xfrm>
              <a:off x="2039258" y="4634803"/>
              <a:ext cx="1717200" cy="405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p:nvPr/>
        </p:nvSpPr>
        <p:spPr>
          <a:xfrm>
            <a:off x="161550" y="1395950"/>
            <a:ext cx="8820900" cy="131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9"/>
            </a:pPr>
            <a:r>
              <a:rPr lang="en" sz="1800">
                <a:latin typeface="Open Sans"/>
                <a:ea typeface="Open Sans"/>
                <a:cs typeface="Open Sans"/>
                <a:sym typeface="Open Sans"/>
              </a:rPr>
              <a:t>Name your Action.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9"/>
            </a:pPr>
            <a:r>
              <a:rPr lang="en" sz="1800">
                <a:latin typeface="Open Sans"/>
                <a:ea typeface="Open Sans"/>
                <a:cs typeface="Open Sans"/>
                <a:sym typeface="Open Sans"/>
              </a:rPr>
              <a:t>Choose the Google Assistant voice you'd like your app to use.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9"/>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SAVE</a:t>
            </a:r>
            <a:r>
              <a:rPr lang="en" sz="1800">
                <a:latin typeface="Open Sans"/>
                <a:ea typeface="Open Sans"/>
                <a:cs typeface="Open Sans"/>
                <a:sym typeface="Open Sans"/>
              </a:rPr>
              <a:t>. Now, a user will be able to open your Action by saying its name!</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397" name="Google Shape;397;p4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grpSp>
        <p:nvGrpSpPr>
          <p:cNvPr id="398" name="Google Shape;398;p47"/>
          <p:cNvGrpSpPr/>
          <p:nvPr/>
        </p:nvGrpSpPr>
        <p:grpSpPr>
          <a:xfrm>
            <a:off x="659888" y="3140050"/>
            <a:ext cx="7824226" cy="3471233"/>
            <a:chOff x="659888" y="3140050"/>
            <a:chExt cx="7824226" cy="3471233"/>
          </a:xfrm>
        </p:grpSpPr>
        <p:pic>
          <p:nvPicPr>
            <p:cNvPr id="399" name="Google Shape;399;p47"/>
            <p:cNvPicPr preferRelativeResize="0"/>
            <p:nvPr/>
          </p:nvPicPr>
          <p:blipFill>
            <a:blip r:embed="rId3">
              <a:alphaModFix/>
            </a:blip>
            <a:stretch>
              <a:fillRect/>
            </a:stretch>
          </p:blipFill>
          <p:spPr>
            <a:xfrm>
              <a:off x="659888" y="3140050"/>
              <a:ext cx="7824226" cy="3471233"/>
            </a:xfrm>
            <a:prstGeom prst="rect">
              <a:avLst/>
            </a:prstGeom>
            <a:noFill/>
            <a:ln w="19050" cap="flat" cmpd="sng">
              <a:solidFill>
                <a:srgbClr val="000000"/>
              </a:solidFill>
              <a:prstDash val="solid"/>
              <a:round/>
              <a:headEnd type="none" w="sm" len="sm"/>
              <a:tailEnd type="none" w="sm" len="sm"/>
            </a:ln>
          </p:spPr>
        </p:pic>
        <p:sp>
          <p:nvSpPr>
            <p:cNvPr id="400" name="Google Shape;400;p47"/>
            <p:cNvSpPr/>
            <p:nvPr/>
          </p:nvSpPr>
          <p:spPr>
            <a:xfrm>
              <a:off x="7553300" y="3164875"/>
              <a:ext cx="636300" cy="282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p:nvPr/>
        </p:nvSpPr>
        <p:spPr>
          <a:xfrm>
            <a:off x="3372750" y="1630975"/>
            <a:ext cx="5762100" cy="131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12"/>
            </a:pPr>
            <a:r>
              <a:rPr lang="en" sz="1800">
                <a:solidFill>
                  <a:schemeClr val="dk1"/>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Actions</a:t>
            </a:r>
            <a:r>
              <a:rPr lang="en" sz="1800">
                <a:solidFill>
                  <a:schemeClr val="dk1"/>
                </a:solidFill>
                <a:latin typeface="Open Sans"/>
                <a:ea typeface="Open Sans"/>
                <a:cs typeface="Open Sans"/>
                <a:sym typeface="Open Sans"/>
              </a:rPr>
              <a:t> on the left to create our action.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startAt="12"/>
            </a:pPr>
            <a:r>
              <a:rPr lang="en" sz="1800">
                <a:solidFill>
                  <a:schemeClr val="dk1"/>
                </a:solidFill>
                <a:latin typeface="Open Sans"/>
                <a:ea typeface="Open Sans"/>
                <a:cs typeface="Open Sans"/>
                <a:sym typeface="Open Sans"/>
              </a:rPr>
              <a:t>Selection </a:t>
            </a:r>
            <a:r>
              <a:rPr lang="en" sz="1800" b="1">
                <a:solidFill>
                  <a:srgbClr val="5EA5E5"/>
                </a:solidFill>
                <a:latin typeface="Open Sans"/>
                <a:ea typeface="Open Sans"/>
                <a:cs typeface="Open Sans"/>
                <a:sym typeface="Open Sans"/>
              </a:rPr>
              <a:t>ADD YOUR FIRST ACTION</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12"/>
            </a:pPr>
            <a:r>
              <a:rPr lang="en" sz="1800">
                <a:solidFill>
                  <a:schemeClr val="dk1"/>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BUILD</a:t>
            </a:r>
            <a:r>
              <a:rPr lang="en" sz="1800">
                <a:solidFill>
                  <a:schemeClr val="dk1"/>
                </a:solidFill>
                <a:latin typeface="Open Sans"/>
                <a:ea typeface="Open Sans"/>
                <a:cs typeface="Open Sans"/>
                <a:sym typeface="Open Sans"/>
              </a:rPr>
              <a:t>. This is going to build a custom intent for your Action. An intent is something we want our action to do! </a:t>
            </a:r>
            <a:endParaRPr sz="1800">
              <a:latin typeface="Open Sans"/>
              <a:ea typeface="Open Sans"/>
              <a:cs typeface="Open Sans"/>
              <a:sym typeface="Open Sans"/>
            </a:endParaRPr>
          </a:p>
        </p:txBody>
      </p:sp>
      <p:sp>
        <p:nvSpPr>
          <p:cNvPr id="406" name="Google Shape;406;p4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grpSp>
        <p:nvGrpSpPr>
          <p:cNvPr id="407" name="Google Shape;407;p48"/>
          <p:cNvGrpSpPr/>
          <p:nvPr/>
        </p:nvGrpSpPr>
        <p:grpSpPr>
          <a:xfrm>
            <a:off x="396174" y="1604410"/>
            <a:ext cx="2736931" cy="5014057"/>
            <a:chOff x="7176900" y="1624550"/>
            <a:chExt cx="1814700" cy="3324530"/>
          </a:xfrm>
        </p:grpSpPr>
        <p:pic>
          <p:nvPicPr>
            <p:cNvPr id="408" name="Google Shape;408;p48"/>
            <p:cNvPicPr preferRelativeResize="0"/>
            <p:nvPr/>
          </p:nvPicPr>
          <p:blipFill>
            <a:blip r:embed="rId3">
              <a:alphaModFix/>
            </a:blip>
            <a:stretch>
              <a:fillRect/>
            </a:stretch>
          </p:blipFill>
          <p:spPr>
            <a:xfrm>
              <a:off x="7176900" y="1624550"/>
              <a:ext cx="1814700" cy="3324530"/>
            </a:xfrm>
            <a:prstGeom prst="rect">
              <a:avLst/>
            </a:prstGeom>
            <a:noFill/>
            <a:ln w="19050" cap="flat" cmpd="sng">
              <a:solidFill>
                <a:srgbClr val="000000"/>
              </a:solidFill>
              <a:prstDash val="solid"/>
              <a:round/>
              <a:headEnd type="none" w="sm" len="sm"/>
              <a:tailEnd type="none" w="sm" len="sm"/>
            </a:ln>
          </p:spPr>
        </p:pic>
        <p:sp>
          <p:nvSpPr>
            <p:cNvPr id="409" name="Google Shape;409;p48"/>
            <p:cNvSpPr/>
            <p:nvPr/>
          </p:nvSpPr>
          <p:spPr>
            <a:xfrm>
              <a:off x="7253450" y="3554775"/>
              <a:ext cx="822000" cy="270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48"/>
          <p:cNvGrpSpPr/>
          <p:nvPr/>
        </p:nvGrpSpPr>
        <p:grpSpPr>
          <a:xfrm>
            <a:off x="5433610" y="4089459"/>
            <a:ext cx="3314232" cy="2526776"/>
            <a:chOff x="5829813" y="3852628"/>
            <a:chExt cx="2846300" cy="2170024"/>
          </a:xfrm>
        </p:grpSpPr>
        <p:pic>
          <p:nvPicPr>
            <p:cNvPr id="411" name="Google Shape;411;p48"/>
            <p:cNvPicPr preferRelativeResize="0"/>
            <p:nvPr/>
          </p:nvPicPr>
          <p:blipFill>
            <a:blip r:embed="rId4">
              <a:alphaModFix/>
            </a:blip>
            <a:stretch>
              <a:fillRect/>
            </a:stretch>
          </p:blipFill>
          <p:spPr>
            <a:xfrm>
              <a:off x="5829813" y="3852628"/>
              <a:ext cx="2846300" cy="2170024"/>
            </a:xfrm>
            <a:prstGeom prst="rect">
              <a:avLst/>
            </a:prstGeom>
            <a:noFill/>
            <a:ln w="19050" cap="flat" cmpd="sng">
              <a:solidFill>
                <a:srgbClr val="000000"/>
              </a:solidFill>
              <a:prstDash val="solid"/>
              <a:round/>
              <a:headEnd type="none" w="sm" len="sm"/>
              <a:tailEnd type="none" w="sm" len="sm"/>
            </a:ln>
          </p:spPr>
        </p:pic>
        <p:sp>
          <p:nvSpPr>
            <p:cNvPr id="412" name="Google Shape;412;p48"/>
            <p:cNvSpPr/>
            <p:nvPr/>
          </p:nvSpPr>
          <p:spPr>
            <a:xfrm>
              <a:off x="8057175" y="5625000"/>
              <a:ext cx="515400" cy="327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8"/>
          <p:cNvGrpSpPr/>
          <p:nvPr/>
        </p:nvGrpSpPr>
        <p:grpSpPr>
          <a:xfrm>
            <a:off x="1541548" y="5141483"/>
            <a:ext cx="3821270" cy="1477004"/>
            <a:chOff x="2588851" y="4370478"/>
            <a:chExt cx="2934698" cy="1134325"/>
          </a:xfrm>
        </p:grpSpPr>
        <p:pic>
          <p:nvPicPr>
            <p:cNvPr id="414" name="Google Shape;414;p48"/>
            <p:cNvPicPr preferRelativeResize="0"/>
            <p:nvPr/>
          </p:nvPicPr>
          <p:blipFill rotWithShape="1">
            <a:blip r:embed="rId5">
              <a:alphaModFix/>
            </a:blip>
            <a:srcRect l="15233" t="12923" r="18418" b="17219"/>
            <a:stretch/>
          </p:blipFill>
          <p:spPr>
            <a:xfrm>
              <a:off x="2588851" y="4370478"/>
              <a:ext cx="2934698" cy="1134325"/>
            </a:xfrm>
            <a:prstGeom prst="rect">
              <a:avLst/>
            </a:prstGeom>
            <a:noFill/>
            <a:ln w="19050" cap="flat" cmpd="sng">
              <a:solidFill>
                <a:srgbClr val="000000"/>
              </a:solidFill>
              <a:prstDash val="solid"/>
              <a:round/>
              <a:headEnd type="none" w="sm" len="sm"/>
              <a:tailEnd type="none" w="sm" len="sm"/>
            </a:ln>
          </p:spPr>
        </p:pic>
        <p:sp>
          <p:nvSpPr>
            <p:cNvPr id="415" name="Google Shape;415;p48"/>
            <p:cNvSpPr/>
            <p:nvPr/>
          </p:nvSpPr>
          <p:spPr>
            <a:xfrm>
              <a:off x="3577675" y="5079925"/>
              <a:ext cx="1149600" cy="376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9"/>
          <p:cNvSpPr txBox="1"/>
          <p:nvPr/>
        </p:nvSpPr>
        <p:spPr>
          <a:xfrm>
            <a:off x="405450" y="1427025"/>
            <a:ext cx="8333100" cy="131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15"/>
            </a:pPr>
            <a:r>
              <a:rPr lang="en" sz="1800">
                <a:latin typeface="Open Sans"/>
                <a:ea typeface="Open Sans"/>
                <a:cs typeface="Open Sans"/>
                <a:sym typeface="Open Sans"/>
              </a:rPr>
              <a:t>Select the same account you've been using.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15"/>
            </a:pPr>
            <a:r>
              <a:rPr lang="en" sz="1800">
                <a:latin typeface="Open Sans"/>
                <a:ea typeface="Open Sans"/>
                <a:cs typeface="Open Sans"/>
                <a:sym typeface="Open Sans"/>
              </a:rPr>
              <a:t>Allow Dialogflow to access your Google Account.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startAt="15"/>
            </a:pPr>
            <a:r>
              <a:rPr lang="en" sz="1800">
                <a:latin typeface="Open Sans"/>
                <a:ea typeface="Open Sans"/>
                <a:cs typeface="Open Sans"/>
                <a:sym typeface="Open Sans"/>
              </a:rPr>
              <a:t>Read the terms and check the box if you accept. Select </a:t>
            </a:r>
            <a:r>
              <a:rPr lang="en" sz="1800" b="1">
                <a:solidFill>
                  <a:srgbClr val="5EA5E5"/>
                </a:solidFill>
                <a:latin typeface="Open Sans"/>
                <a:ea typeface="Open Sans"/>
                <a:cs typeface="Open Sans"/>
                <a:sym typeface="Open Sans"/>
              </a:rPr>
              <a:t>ACCEPT</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421" name="Google Shape;421;p4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Actions on Google Console</a:t>
            </a:r>
            <a:endParaRPr sz="3000" b="1">
              <a:latin typeface="Open Sans"/>
              <a:ea typeface="Open Sans"/>
              <a:cs typeface="Open Sans"/>
              <a:sym typeface="Open Sans"/>
            </a:endParaRPr>
          </a:p>
        </p:txBody>
      </p:sp>
      <p:pic>
        <p:nvPicPr>
          <p:cNvPr id="422" name="Google Shape;422;p49"/>
          <p:cNvPicPr preferRelativeResize="0"/>
          <p:nvPr/>
        </p:nvPicPr>
        <p:blipFill>
          <a:blip r:embed="rId3">
            <a:alphaModFix/>
          </a:blip>
          <a:stretch>
            <a:fillRect/>
          </a:stretch>
        </p:blipFill>
        <p:spPr>
          <a:xfrm>
            <a:off x="278926" y="3297713"/>
            <a:ext cx="2894442" cy="3413100"/>
          </a:xfrm>
          <a:prstGeom prst="rect">
            <a:avLst/>
          </a:prstGeom>
          <a:noFill/>
          <a:ln w="19050" cap="flat" cmpd="sng">
            <a:solidFill>
              <a:srgbClr val="000000"/>
            </a:solidFill>
            <a:prstDash val="solid"/>
            <a:round/>
            <a:headEnd type="none" w="sm" len="sm"/>
            <a:tailEnd type="none" w="sm" len="sm"/>
          </a:ln>
        </p:spPr>
      </p:pic>
      <p:pic>
        <p:nvPicPr>
          <p:cNvPr id="423" name="Google Shape;423;p49"/>
          <p:cNvPicPr preferRelativeResize="0"/>
          <p:nvPr/>
        </p:nvPicPr>
        <p:blipFill>
          <a:blip r:embed="rId4">
            <a:alphaModFix/>
          </a:blip>
          <a:stretch>
            <a:fillRect/>
          </a:stretch>
        </p:blipFill>
        <p:spPr>
          <a:xfrm>
            <a:off x="3325768" y="3297712"/>
            <a:ext cx="2031892" cy="3413100"/>
          </a:xfrm>
          <a:prstGeom prst="rect">
            <a:avLst/>
          </a:prstGeom>
          <a:noFill/>
          <a:ln w="19050" cap="flat" cmpd="sng">
            <a:solidFill>
              <a:srgbClr val="000000"/>
            </a:solidFill>
            <a:prstDash val="solid"/>
            <a:round/>
            <a:headEnd type="none" w="sm" len="sm"/>
            <a:tailEnd type="none" w="sm" len="sm"/>
          </a:ln>
        </p:spPr>
      </p:pic>
      <p:pic>
        <p:nvPicPr>
          <p:cNvPr id="424" name="Google Shape;424;p49"/>
          <p:cNvPicPr preferRelativeResize="0"/>
          <p:nvPr/>
        </p:nvPicPr>
        <p:blipFill>
          <a:blip r:embed="rId5">
            <a:alphaModFix/>
          </a:blip>
          <a:stretch>
            <a:fillRect/>
          </a:stretch>
        </p:blipFill>
        <p:spPr>
          <a:xfrm>
            <a:off x="5510060" y="3616670"/>
            <a:ext cx="3355014" cy="2775185"/>
          </a:xfrm>
          <a:prstGeom prst="rect">
            <a:avLst/>
          </a:prstGeom>
          <a:noFill/>
          <a:ln w="19050" cap="flat" cmpd="sng">
            <a:solidFill>
              <a:srgbClr val="000000"/>
            </a:solidFill>
            <a:prstDash val="solid"/>
            <a:round/>
            <a:headEnd type="none" w="sm" len="sm"/>
            <a:tailEnd type="none" w="sm" len="sm"/>
          </a:ln>
        </p:spPr>
      </p:pic>
      <p:sp>
        <p:nvSpPr>
          <p:cNvPr id="425" name="Google Shape;425;p49"/>
          <p:cNvSpPr/>
          <p:nvPr/>
        </p:nvSpPr>
        <p:spPr>
          <a:xfrm>
            <a:off x="4689900" y="6193225"/>
            <a:ext cx="565500" cy="294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8247725" y="6097250"/>
            <a:ext cx="565500" cy="294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Remember, making a cool Action for Google Assistant requires putting together several tools. We're setting up the last one. You can do it! </a:t>
            </a:r>
            <a:endParaRPr sz="3000" b="1">
              <a:solidFill>
                <a:schemeClr val="lt1"/>
              </a:solidFill>
              <a:latin typeface="Open Sans"/>
              <a:ea typeface="Open Sans"/>
              <a:cs typeface="Open Sans"/>
              <a:sym typeface="Open Sans"/>
            </a:endParaRPr>
          </a:p>
        </p:txBody>
      </p:sp>
      <p:sp>
        <p:nvSpPr>
          <p:cNvPr id="432" name="Google Shape;432;p5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51"/>
          <p:cNvGrpSpPr/>
          <p:nvPr/>
        </p:nvGrpSpPr>
        <p:grpSpPr>
          <a:xfrm>
            <a:off x="154179" y="3374028"/>
            <a:ext cx="8835653" cy="3203002"/>
            <a:chOff x="605200" y="3777200"/>
            <a:chExt cx="7933602" cy="2876001"/>
          </a:xfrm>
        </p:grpSpPr>
        <p:pic>
          <p:nvPicPr>
            <p:cNvPr id="438" name="Google Shape;438;p51"/>
            <p:cNvPicPr preferRelativeResize="0"/>
            <p:nvPr/>
          </p:nvPicPr>
          <p:blipFill rotWithShape="1">
            <a:blip r:embed="rId3">
              <a:alphaModFix/>
            </a:blip>
            <a:srcRect r="10241"/>
            <a:stretch/>
          </p:blipFill>
          <p:spPr>
            <a:xfrm>
              <a:off x="605200" y="3777200"/>
              <a:ext cx="7933602" cy="2876001"/>
            </a:xfrm>
            <a:prstGeom prst="rect">
              <a:avLst/>
            </a:prstGeom>
            <a:noFill/>
            <a:ln w="19050" cap="flat" cmpd="sng">
              <a:solidFill>
                <a:srgbClr val="000000"/>
              </a:solidFill>
              <a:prstDash val="solid"/>
              <a:round/>
              <a:headEnd type="none" w="sm" len="sm"/>
              <a:tailEnd type="none" w="sm" len="sm"/>
            </a:ln>
          </p:spPr>
        </p:pic>
        <p:sp>
          <p:nvSpPr>
            <p:cNvPr id="439" name="Google Shape;439;p51"/>
            <p:cNvSpPr/>
            <p:nvPr/>
          </p:nvSpPr>
          <p:spPr>
            <a:xfrm>
              <a:off x="7363450" y="3841125"/>
              <a:ext cx="812700" cy="416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51"/>
          <p:cNvSpPr txBox="1"/>
          <p:nvPr/>
        </p:nvSpPr>
        <p:spPr>
          <a:xfrm>
            <a:off x="1084050" y="2242425"/>
            <a:ext cx="6975900" cy="954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Verify that your Agent will be linked to the correct project.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a:p>
            <a:pPr marL="0" lvl="0" indent="0" algn="l" rtl="0">
              <a:spcBef>
                <a:spcPts val="1000"/>
              </a:spcBef>
              <a:spcAft>
                <a:spcPts val="1000"/>
              </a:spcAft>
              <a:buNone/>
            </a:pPr>
            <a:endParaRPr sz="1800">
              <a:latin typeface="Open Sans"/>
              <a:ea typeface="Open Sans"/>
              <a:cs typeface="Open Sans"/>
              <a:sym typeface="Open Sans"/>
            </a:endParaRPr>
          </a:p>
        </p:txBody>
      </p:sp>
      <p:sp>
        <p:nvSpPr>
          <p:cNvPr id="441" name="Google Shape;441;p51"/>
          <p:cNvSpPr txBox="1"/>
          <p:nvPr/>
        </p:nvSpPr>
        <p:spPr>
          <a:xfrm>
            <a:off x="487850" y="1469925"/>
            <a:ext cx="8051100" cy="6963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This is the Dialogflow console. This tool enables you to create the conversational interactions for your Action. </a:t>
            </a:r>
            <a:endParaRPr sz="1800">
              <a:latin typeface="Open Sans"/>
              <a:ea typeface="Open Sans"/>
              <a:cs typeface="Open Sans"/>
              <a:sym typeface="Open Sans"/>
            </a:endParaRPr>
          </a:p>
        </p:txBody>
      </p:sp>
      <p:sp>
        <p:nvSpPr>
          <p:cNvPr id="442" name="Google Shape;442;p51"/>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Dialogflow</a:t>
            </a:r>
            <a:endParaRPr sz="3000" b="1">
              <a:latin typeface="Open Sans"/>
              <a:ea typeface="Open Sans"/>
              <a:cs typeface="Open Sans"/>
              <a:sym typeface="Open Sans"/>
            </a:endParaRPr>
          </a:p>
        </p:txBody>
      </p:sp>
      <p:pic>
        <p:nvPicPr>
          <p:cNvPr id="443" name="Google Shape;443;p51"/>
          <p:cNvPicPr preferRelativeResize="0"/>
          <p:nvPr/>
        </p:nvPicPr>
        <p:blipFill>
          <a:blip r:embed="rId4">
            <a:alphaModFix/>
          </a:blip>
          <a:stretch>
            <a:fillRect/>
          </a:stretch>
        </p:blipFill>
        <p:spPr>
          <a:xfrm rot="-2561548">
            <a:off x="3828044" y="3032421"/>
            <a:ext cx="2266737" cy="22667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p:nvPr/>
        </p:nvSpPr>
        <p:spPr>
          <a:xfrm>
            <a:off x="224850" y="3203400"/>
            <a:ext cx="8694300" cy="35964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Open Sans"/>
              <a:buAutoNum type="arabicPeriod"/>
            </a:pPr>
            <a:r>
              <a:rPr lang="en" sz="1800">
                <a:latin typeface="Open Sans"/>
                <a:ea typeface="Open Sans"/>
                <a:cs typeface="Open Sans"/>
                <a:sym typeface="Open Sans"/>
              </a:rPr>
              <a:t>You spoke or typed a query into a </a:t>
            </a:r>
            <a:r>
              <a:rPr lang="en" sz="1800" b="1">
                <a:solidFill>
                  <a:srgbClr val="5EA5E5"/>
                </a:solidFill>
                <a:latin typeface="Open Sans"/>
                <a:ea typeface="Open Sans"/>
                <a:cs typeface="Open Sans"/>
                <a:sym typeface="Open Sans"/>
              </a:rPr>
              <a:t>Dialogflow</a:t>
            </a:r>
            <a:r>
              <a:rPr lang="en" sz="1800">
                <a:latin typeface="Open Sans"/>
                <a:ea typeface="Open Sans"/>
                <a:cs typeface="Open Sans"/>
                <a:sym typeface="Open Sans"/>
              </a:rPr>
              <a:t> widget. </a:t>
            </a:r>
            <a:endParaRPr sz="1800">
              <a:latin typeface="Open Sans"/>
              <a:ea typeface="Open Sans"/>
              <a:cs typeface="Open Sans"/>
              <a:sym typeface="Open Sans"/>
            </a:endParaRPr>
          </a:p>
          <a:p>
            <a:pPr marL="457200" lvl="0" indent="-342900" algn="just" rtl="0">
              <a:spcBef>
                <a:spcPts val="1000"/>
              </a:spcBef>
              <a:spcAft>
                <a:spcPts val="0"/>
              </a:spcAft>
              <a:buSzPts val="1800"/>
              <a:buFont typeface="Open Sans"/>
              <a:buAutoNum type="arabicPeriod"/>
            </a:pPr>
            <a:r>
              <a:rPr lang="en" sz="1800">
                <a:latin typeface="Open Sans"/>
                <a:ea typeface="Open Sans"/>
                <a:cs typeface="Open Sans"/>
                <a:sym typeface="Open Sans"/>
              </a:rPr>
              <a:t>That query was submitted as a request to an </a:t>
            </a:r>
            <a:r>
              <a:rPr lang="en" sz="1800" b="1">
                <a:solidFill>
                  <a:srgbClr val="5EA5E5"/>
                </a:solidFill>
                <a:latin typeface="Open Sans"/>
                <a:ea typeface="Open Sans"/>
                <a:cs typeface="Open Sans"/>
                <a:sym typeface="Open Sans"/>
              </a:rPr>
              <a:t>Action on Google</a:t>
            </a:r>
            <a:r>
              <a:rPr lang="en" sz="1800">
                <a:latin typeface="Open Sans"/>
                <a:ea typeface="Open Sans"/>
                <a:cs typeface="Open Sans"/>
                <a:sym typeface="Open Sans"/>
              </a:rPr>
              <a:t>, a type of application for Google Assistant. </a:t>
            </a:r>
            <a:endParaRPr sz="1800">
              <a:latin typeface="Open Sans"/>
              <a:ea typeface="Open Sans"/>
              <a:cs typeface="Open Sans"/>
              <a:sym typeface="Open Sans"/>
            </a:endParaRPr>
          </a:p>
          <a:p>
            <a:pPr marL="457200" lvl="0" indent="-342900" algn="just" rtl="0">
              <a:spcBef>
                <a:spcPts val="1000"/>
              </a:spcBef>
              <a:spcAft>
                <a:spcPts val="0"/>
              </a:spcAft>
              <a:buSzPts val="1800"/>
              <a:buFont typeface="Open Sans"/>
              <a:buAutoNum type="arabicPeriod"/>
            </a:pPr>
            <a:r>
              <a:rPr lang="en" sz="1800">
                <a:latin typeface="Open Sans"/>
                <a:ea typeface="Open Sans"/>
                <a:cs typeface="Open Sans"/>
                <a:sym typeface="Open Sans"/>
              </a:rPr>
              <a:t>The Action sent a request to the </a:t>
            </a:r>
            <a:r>
              <a:rPr lang="en" sz="1800" b="1">
                <a:solidFill>
                  <a:srgbClr val="5EA5E5"/>
                </a:solidFill>
                <a:latin typeface="Open Sans"/>
                <a:ea typeface="Open Sans"/>
                <a:cs typeface="Open Sans"/>
                <a:sym typeface="Open Sans"/>
              </a:rPr>
              <a:t>Twitter API</a:t>
            </a:r>
            <a:r>
              <a:rPr lang="en" sz="1800">
                <a:latin typeface="Open Sans"/>
                <a:ea typeface="Open Sans"/>
                <a:cs typeface="Open Sans"/>
                <a:sym typeface="Open Sans"/>
              </a:rPr>
              <a:t> to retrieve Tweets about the subject. </a:t>
            </a:r>
            <a:endParaRPr sz="1800">
              <a:latin typeface="Open Sans"/>
              <a:ea typeface="Open Sans"/>
              <a:cs typeface="Open Sans"/>
              <a:sym typeface="Open Sans"/>
            </a:endParaRPr>
          </a:p>
          <a:p>
            <a:pPr marL="457200" lvl="0" indent="-342900" algn="just" rtl="0">
              <a:spcBef>
                <a:spcPts val="1000"/>
              </a:spcBef>
              <a:spcAft>
                <a:spcPts val="0"/>
              </a:spcAft>
              <a:buSzPts val="1800"/>
              <a:buFont typeface="Open Sans"/>
              <a:buAutoNum type="arabicPeriod"/>
            </a:pPr>
            <a:r>
              <a:rPr lang="en" sz="1800">
                <a:latin typeface="Open Sans"/>
                <a:ea typeface="Open Sans"/>
                <a:cs typeface="Open Sans"/>
                <a:sym typeface="Open Sans"/>
              </a:rPr>
              <a:t>The Action then submitted the response from the Twitter API (Tweets about the query) to the </a:t>
            </a:r>
            <a:r>
              <a:rPr lang="en" sz="1800" b="1">
                <a:solidFill>
                  <a:srgbClr val="5EA5E5"/>
                </a:solidFill>
                <a:latin typeface="Open Sans"/>
                <a:ea typeface="Open Sans"/>
                <a:cs typeface="Open Sans"/>
                <a:sym typeface="Open Sans"/>
              </a:rPr>
              <a:t>Google Cloud</a:t>
            </a:r>
            <a:r>
              <a:rPr lang="en" sz="1800">
                <a:latin typeface="Open Sans"/>
                <a:ea typeface="Open Sans"/>
                <a:cs typeface="Open Sans"/>
                <a:sym typeface="Open Sans"/>
              </a:rPr>
              <a:t> Natural Language API which ran sentiment analysis to determine how people feel about the subject you entered. </a:t>
            </a:r>
            <a:endParaRPr sz="1800">
              <a:latin typeface="Open Sans"/>
              <a:ea typeface="Open Sans"/>
              <a:cs typeface="Open Sans"/>
              <a:sym typeface="Open Sans"/>
            </a:endParaRPr>
          </a:p>
          <a:p>
            <a:pPr marL="457200" lvl="0" indent="-342900" algn="just" rtl="0">
              <a:spcBef>
                <a:spcPts val="1000"/>
              </a:spcBef>
              <a:spcAft>
                <a:spcPts val="1000"/>
              </a:spcAft>
              <a:buSzPts val="1800"/>
              <a:buFont typeface="Open Sans"/>
              <a:buAutoNum type="arabicPeriod"/>
            </a:pPr>
            <a:r>
              <a:rPr lang="en" sz="1800">
                <a:latin typeface="Open Sans"/>
                <a:ea typeface="Open Sans"/>
                <a:cs typeface="Open Sans"/>
                <a:sym typeface="Open Sans"/>
              </a:rPr>
              <a:t>The app received the response from the NLP API and replied through the Dialogflow widget! </a:t>
            </a:r>
            <a:endParaRPr sz="1800">
              <a:latin typeface="Open Sans"/>
              <a:ea typeface="Open Sans"/>
              <a:cs typeface="Open Sans"/>
              <a:sym typeface="Open Sans"/>
            </a:endParaRPr>
          </a:p>
        </p:txBody>
      </p:sp>
      <p:sp>
        <p:nvSpPr>
          <p:cNvPr id="175" name="Google Shape;175;p2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How did that work?</a:t>
            </a:r>
            <a:endParaRPr sz="3000" b="1">
              <a:latin typeface="Open Sans"/>
              <a:ea typeface="Open Sans"/>
              <a:cs typeface="Open Sans"/>
              <a:sym typeface="Open Sans"/>
            </a:endParaRPr>
          </a:p>
        </p:txBody>
      </p:sp>
      <p:pic>
        <p:nvPicPr>
          <p:cNvPr id="176" name="Google Shape;176;p22"/>
          <p:cNvPicPr preferRelativeResize="0"/>
          <p:nvPr/>
        </p:nvPicPr>
        <p:blipFill>
          <a:blip r:embed="rId3">
            <a:alphaModFix/>
          </a:blip>
          <a:stretch>
            <a:fillRect/>
          </a:stretch>
        </p:blipFill>
        <p:spPr>
          <a:xfrm>
            <a:off x="3401763" y="1067475"/>
            <a:ext cx="2340475" cy="2340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2"/>
          <p:cNvSpPr txBox="1">
            <a:spLocks noGrp="1"/>
          </p:cNvSpPr>
          <p:nvPr>
            <p:ph type="title"/>
          </p:nvPr>
        </p:nvSpPr>
        <p:spPr>
          <a:xfrm>
            <a:off x="1133850" y="784500"/>
            <a:ext cx="6876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We're going to configure our custom intent next! </a:t>
            </a:r>
            <a:endParaRPr sz="3000" b="1">
              <a:solidFill>
                <a:schemeClr val="lt1"/>
              </a:solidFill>
              <a:latin typeface="Open Sans"/>
              <a:ea typeface="Open Sans"/>
              <a:cs typeface="Open Sans"/>
              <a:sym typeface="Open Sans"/>
            </a:endParaRPr>
          </a:p>
        </p:txBody>
      </p:sp>
      <p:sp>
        <p:nvSpPr>
          <p:cNvPr id="449" name="Google Shape;449;p5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Create Intent</a:t>
            </a:r>
            <a:endParaRPr sz="3000" b="1">
              <a:latin typeface="Open Sans"/>
              <a:ea typeface="Open Sans"/>
              <a:cs typeface="Open Sans"/>
              <a:sym typeface="Open Sans"/>
            </a:endParaRPr>
          </a:p>
        </p:txBody>
      </p:sp>
      <p:sp>
        <p:nvSpPr>
          <p:cNvPr id="455" name="Google Shape;455;p53"/>
          <p:cNvSpPr txBox="1"/>
          <p:nvPr/>
        </p:nvSpPr>
        <p:spPr>
          <a:xfrm>
            <a:off x="577650" y="1393725"/>
            <a:ext cx="7988700" cy="2175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All Actions have two built in intents - Default Welcome and Default Fallback. These are used for your Action to Welcome users, and for when your Action isn't sure what to do. </a:t>
            </a: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endParaRPr sz="1800">
              <a:latin typeface="Open Sans"/>
              <a:ea typeface="Open Sans"/>
              <a:cs typeface="Open Sans"/>
              <a:sym typeface="Open Sans"/>
            </a:endParaRPr>
          </a:p>
          <a:p>
            <a:pPr marL="0" lvl="0" indent="0" algn="ctr" rtl="0">
              <a:lnSpc>
                <a:spcPct val="150000"/>
              </a:lnSpc>
              <a:spcBef>
                <a:spcPts val="0"/>
              </a:spcBef>
              <a:spcAft>
                <a:spcPts val="0"/>
              </a:spcAft>
              <a:buNone/>
            </a:pPr>
            <a:r>
              <a:rPr lang="en" sz="1800">
                <a:latin typeface="Open Sans"/>
                <a:ea typeface="Open Sans"/>
                <a:cs typeface="Open Sans"/>
                <a:sym typeface="Open Sans"/>
              </a:rPr>
              <a:t>Let's add the intent that will enable your users to ask Google Assistant how people feel about something on Twitter! </a:t>
            </a:r>
            <a:endParaRPr sz="1800">
              <a:latin typeface="Open Sans"/>
              <a:ea typeface="Open Sans"/>
              <a:cs typeface="Open Sans"/>
              <a:sym typeface="Open Sans"/>
            </a:endParaRPr>
          </a:p>
        </p:txBody>
      </p:sp>
      <p:pic>
        <p:nvPicPr>
          <p:cNvPr id="456" name="Google Shape;456;p53"/>
          <p:cNvPicPr preferRelativeResize="0"/>
          <p:nvPr/>
        </p:nvPicPr>
        <p:blipFill>
          <a:blip r:embed="rId3">
            <a:alphaModFix/>
          </a:blip>
          <a:stretch>
            <a:fillRect/>
          </a:stretch>
        </p:blipFill>
        <p:spPr>
          <a:xfrm>
            <a:off x="2104456" y="2890550"/>
            <a:ext cx="4935089" cy="2831777"/>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4"/>
          <p:cNvSpPr txBox="1"/>
          <p:nvPr/>
        </p:nvSpPr>
        <p:spPr>
          <a:xfrm>
            <a:off x="1066350" y="1524375"/>
            <a:ext cx="70113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CREATE INTENT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462" name="Google Shape;462;p54"/>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Create Intent</a:t>
            </a:r>
            <a:endParaRPr sz="3000" b="1">
              <a:latin typeface="Open Sans"/>
              <a:ea typeface="Open Sans"/>
              <a:cs typeface="Open Sans"/>
              <a:sym typeface="Open Sans"/>
            </a:endParaRPr>
          </a:p>
        </p:txBody>
      </p:sp>
      <p:sp>
        <p:nvSpPr>
          <p:cNvPr id="463" name="Google Shape;463;p54"/>
          <p:cNvSpPr txBox="1"/>
          <p:nvPr/>
        </p:nvSpPr>
        <p:spPr>
          <a:xfrm>
            <a:off x="1066350" y="4005191"/>
            <a:ext cx="70113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2"/>
            </a:pPr>
            <a:r>
              <a:rPr lang="en" sz="1800">
                <a:latin typeface="Open Sans"/>
                <a:ea typeface="Open Sans"/>
                <a:cs typeface="Open Sans"/>
                <a:sym typeface="Open Sans"/>
              </a:rPr>
              <a:t>Name your intent </a:t>
            </a:r>
            <a:r>
              <a:rPr lang="en" sz="1800" b="1">
                <a:solidFill>
                  <a:srgbClr val="5EA5E5"/>
                </a:solidFill>
                <a:latin typeface="Open Sans"/>
                <a:ea typeface="Open Sans"/>
                <a:cs typeface="Open Sans"/>
                <a:sym typeface="Open Sans"/>
              </a:rPr>
              <a:t>Sentiment</a:t>
            </a:r>
            <a:r>
              <a:rPr lang="en" sz="1800">
                <a:latin typeface="Open Sans"/>
                <a:ea typeface="Open Sans"/>
                <a:cs typeface="Open Sans"/>
                <a:sym typeface="Open Sans"/>
              </a:rPr>
              <a:t> and select </a:t>
            </a:r>
            <a:r>
              <a:rPr lang="en" sz="1800" b="1">
                <a:solidFill>
                  <a:srgbClr val="5EA5E5"/>
                </a:solidFill>
                <a:latin typeface="Open Sans"/>
                <a:ea typeface="Open Sans"/>
                <a:cs typeface="Open Sans"/>
                <a:sym typeface="Open Sans"/>
              </a:rPr>
              <a:t>SAVE</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464" name="Google Shape;464;p54"/>
          <p:cNvGrpSpPr/>
          <p:nvPr/>
        </p:nvGrpSpPr>
        <p:grpSpPr>
          <a:xfrm>
            <a:off x="722550" y="2160299"/>
            <a:ext cx="7698899" cy="1607968"/>
            <a:chOff x="722550" y="2406736"/>
            <a:chExt cx="7698899" cy="1607968"/>
          </a:xfrm>
        </p:grpSpPr>
        <p:pic>
          <p:nvPicPr>
            <p:cNvPr id="465" name="Google Shape;465;p54"/>
            <p:cNvPicPr preferRelativeResize="0"/>
            <p:nvPr/>
          </p:nvPicPr>
          <p:blipFill rotWithShape="1">
            <a:blip r:embed="rId3">
              <a:alphaModFix/>
            </a:blip>
            <a:srcRect b="48389"/>
            <a:stretch/>
          </p:blipFill>
          <p:spPr>
            <a:xfrm>
              <a:off x="722550" y="2406736"/>
              <a:ext cx="7698899" cy="1607968"/>
            </a:xfrm>
            <a:prstGeom prst="rect">
              <a:avLst/>
            </a:prstGeom>
            <a:noFill/>
            <a:ln w="19050" cap="flat" cmpd="sng">
              <a:solidFill>
                <a:srgbClr val="000000"/>
              </a:solidFill>
              <a:prstDash val="solid"/>
              <a:round/>
              <a:headEnd type="none" w="sm" len="sm"/>
              <a:tailEnd type="none" w="sm" len="sm"/>
            </a:ln>
          </p:spPr>
        </p:pic>
        <p:sp>
          <p:nvSpPr>
            <p:cNvPr id="466" name="Google Shape;466;p54"/>
            <p:cNvSpPr/>
            <p:nvPr/>
          </p:nvSpPr>
          <p:spPr>
            <a:xfrm>
              <a:off x="6928775" y="2493225"/>
              <a:ext cx="1149000" cy="400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54"/>
          <p:cNvGrpSpPr/>
          <p:nvPr/>
        </p:nvGrpSpPr>
        <p:grpSpPr>
          <a:xfrm>
            <a:off x="1139295" y="4641114"/>
            <a:ext cx="6865409" cy="1709260"/>
            <a:chOff x="1139300" y="4949264"/>
            <a:chExt cx="6865409" cy="1709260"/>
          </a:xfrm>
        </p:grpSpPr>
        <p:pic>
          <p:nvPicPr>
            <p:cNvPr id="468" name="Google Shape;468;p54"/>
            <p:cNvPicPr preferRelativeResize="0"/>
            <p:nvPr/>
          </p:nvPicPr>
          <p:blipFill>
            <a:blip r:embed="rId4">
              <a:alphaModFix/>
            </a:blip>
            <a:stretch>
              <a:fillRect/>
            </a:stretch>
          </p:blipFill>
          <p:spPr>
            <a:xfrm>
              <a:off x="1139300" y="4949264"/>
              <a:ext cx="6865409" cy="1709260"/>
            </a:xfrm>
            <a:prstGeom prst="rect">
              <a:avLst/>
            </a:prstGeom>
            <a:noFill/>
            <a:ln w="19050" cap="flat" cmpd="sng">
              <a:solidFill>
                <a:srgbClr val="000000"/>
              </a:solidFill>
              <a:prstDash val="solid"/>
              <a:round/>
              <a:headEnd type="none" w="sm" len="sm"/>
              <a:tailEnd type="none" w="sm" len="sm"/>
            </a:ln>
          </p:spPr>
        </p:pic>
        <p:sp>
          <p:nvSpPr>
            <p:cNvPr id="469" name="Google Shape;469;p54"/>
            <p:cNvSpPr/>
            <p:nvPr/>
          </p:nvSpPr>
          <p:spPr>
            <a:xfrm>
              <a:off x="6704875" y="5062025"/>
              <a:ext cx="978000" cy="400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Dialogflow</a:t>
            </a:r>
            <a:endParaRPr sz="3000" b="1">
              <a:latin typeface="Open Sans"/>
              <a:ea typeface="Open Sans"/>
              <a:cs typeface="Open Sans"/>
              <a:sym typeface="Open Sans"/>
            </a:endParaRPr>
          </a:p>
        </p:txBody>
      </p:sp>
      <p:sp>
        <p:nvSpPr>
          <p:cNvPr id="475" name="Google Shape;475;p55"/>
          <p:cNvSpPr txBox="1"/>
          <p:nvPr/>
        </p:nvSpPr>
        <p:spPr>
          <a:xfrm>
            <a:off x="541950" y="1381450"/>
            <a:ext cx="8060100" cy="12270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There are numerous settings we can configure for an intent. We're going to create Training phrases and Responses, and configure Fulfillment. </a:t>
            </a:r>
            <a:endParaRPr sz="1800">
              <a:latin typeface="Open Sans"/>
              <a:ea typeface="Open Sans"/>
              <a:cs typeface="Open Sans"/>
              <a:sym typeface="Open Sans"/>
            </a:endParaRPr>
          </a:p>
        </p:txBody>
      </p:sp>
      <p:pic>
        <p:nvPicPr>
          <p:cNvPr id="476" name="Google Shape;476;p55"/>
          <p:cNvPicPr preferRelativeResize="0"/>
          <p:nvPr/>
        </p:nvPicPr>
        <p:blipFill>
          <a:blip r:embed="rId3">
            <a:alphaModFix/>
          </a:blip>
          <a:stretch>
            <a:fillRect/>
          </a:stretch>
        </p:blipFill>
        <p:spPr>
          <a:xfrm>
            <a:off x="2222500" y="2521225"/>
            <a:ext cx="4699002" cy="405354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6"/>
          <p:cNvSpPr txBox="1"/>
          <p:nvPr/>
        </p:nvSpPr>
        <p:spPr>
          <a:xfrm>
            <a:off x="345900" y="1653700"/>
            <a:ext cx="8452200" cy="6165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ADD TRAINING PHRASES</a:t>
            </a:r>
            <a:r>
              <a:rPr lang="en" sz="1800">
                <a:latin typeface="Open Sans"/>
                <a:ea typeface="Open Sans"/>
                <a:cs typeface="Open Sans"/>
                <a:sym typeface="Open Sans"/>
              </a:rPr>
              <a:t>. Training phrases are what your users might say to your Action. </a:t>
            </a:r>
            <a:endParaRPr sz="1800">
              <a:latin typeface="Open Sans"/>
              <a:ea typeface="Open Sans"/>
              <a:cs typeface="Open Sans"/>
              <a:sym typeface="Open Sans"/>
            </a:endParaRPr>
          </a:p>
        </p:txBody>
      </p:sp>
      <p:sp>
        <p:nvSpPr>
          <p:cNvPr id="482" name="Google Shape;482;p56"/>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Training Phrases</a:t>
            </a:r>
            <a:endParaRPr sz="3000" b="1">
              <a:latin typeface="Open Sans"/>
              <a:ea typeface="Open Sans"/>
              <a:cs typeface="Open Sans"/>
              <a:sym typeface="Open Sans"/>
            </a:endParaRPr>
          </a:p>
        </p:txBody>
      </p:sp>
      <p:sp>
        <p:nvSpPr>
          <p:cNvPr id="483" name="Google Shape;483;p56"/>
          <p:cNvSpPr txBox="1"/>
          <p:nvPr/>
        </p:nvSpPr>
        <p:spPr>
          <a:xfrm>
            <a:off x="345900" y="4292550"/>
            <a:ext cx="84522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4"/>
            </a:pPr>
            <a:r>
              <a:rPr lang="en" sz="1800">
                <a:latin typeface="Open Sans"/>
                <a:ea typeface="Open Sans"/>
                <a:cs typeface="Open Sans"/>
                <a:sym typeface="Open Sans"/>
              </a:rPr>
              <a:t>Type </a:t>
            </a:r>
            <a:r>
              <a:rPr lang="en" sz="1800" b="1">
                <a:solidFill>
                  <a:srgbClr val="5EA5E5"/>
                </a:solidFill>
                <a:latin typeface="Open Sans"/>
                <a:ea typeface="Open Sans"/>
                <a:cs typeface="Open Sans"/>
                <a:sym typeface="Open Sans"/>
              </a:rPr>
              <a:t>How do people feel about x?</a:t>
            </a:r>
            <a:r>
              <a:rPr lang="en" sz="1800">
                <a:latin typeface="Open Sans"/>
                <a:ea typeface="Open Sans"/>
                <a:cs typeface="Open Sans"/>
                <a:sym typeface="Open Sans"/>
              </a:rPr>
              <a:t> in the Add user expression box.  </a:t>
            </a:r>
            <a:endParaRPr sz="1800">
              <a:latin typeface="Open Sans"/>
              <a:ea typeface="Open Sans"/>
              <a:cs typeface="Open Sans"/>
              <a:sym typeface="Open Sans"/>
            </a:endParaRPr>
          </a:p>
        </p:txBody>
      </p:sp>
      <p:pic>
        <p:nvPicPr>
          <p:cNvPr id="484" name="Google Shape;484;p56"/>
          <p:cNvPicPr preferRelativeResize="0"/>
          <p:nvPr/>
        </p:nvPicPr>
        <p:blipFill>
          <a:blip r:embed="rId3">
            <a:alphaModFix/>
          </a:blip>
          <a:stretch>
            <a:fillRect/>
          </a:stretch>
        </p:blipFill>
        <p:spPr>
          <a:xfrm>
            <a:off x="227625" y="4873089"/>
            <a:ext cx="8688744" cy="1709261"/>
          </a:xfrm>
          <a:prstGeom prst="rect">
            <a:avLst/>
          </a:prstGeom>
          <a:noFill/>
          <a:ln w="19050" cap="flat" cmpd="sng">
            <a:solidFill>
              <a:srgbClr val="000000"/>
            </a:solidFill>
            <a:prstDash val="solid"/>
            <a:round/>
            <a:headEnd type="none" w="sm" len="sm"/>
            <a:tailEnd type="none" w="sm" len="sm"/>
          </a:ln>
        </p:spPr>
      </p:pic>
      <p:grpSp>
        <p:nvGrpSpPr>
          <p:cNvPr id="485" name="Google Shape;485;p56"/>
          <p:cNvGrpSpPr/>
          <p:nvPr/>
        </p:nvGrpSpPr>
        <p:grpSpPr>
          <a:xfrm>
            <a:off x="1338613" y="2357500"/>
            <a:ext cx="6466767" cy="1858839"/>
            <a:chOff x="1338613" y="2281300"/>
            <a:chExt cx="6466767" cy="1858839"/>
          </a:xfrm>
        </p:grpSpPr>
        <p:pic>
          <p:nvPicPr>
            <p:cNvPr id="486" name="Google Shape;486;p56"/>
            <p:cNvPicPr preferRelativeResize="0"/>
            <p:nvPr/>
          </p:nvPicPr>
          <p:blipFill>
            <a:blip r:embed="rId4">
              <a:alphaModFix/>
            </a:blip>
            <a:stretch>
              <a:fillRect/>
            </a:stretch>
          </p:blipFill>
          <p:spPr>
            <a:xfrm>
              <a:off x="1338613" y="2281300"/>
              <a:ext cx="6466767" cy="1858839"/>
            </a:xfrm>
            <a:prstGeom prst="rect">
              <a:avLst/>
            </a:prstGeom>
            <a:noFill/>
            <a:ln w="19050" cap="flat" cmpd="sng">
              <a:solidFill>
                <a:srgbClr val="000000"/>
              </a:solidFill>
              <a:prstDash val="solid"/>
              <a:round/>
              <a:headEnd type="none" w="sm" len="sm"/>
              <a:tailEnd type="none" w="sm" len="sm"/>
            </a:ln>
          </p:spPr>
        </p:pic>
        <p:sp>
          <p:nvSpPr>
            <p:cNvPr id="487" name="Google Shape;487;p56"/>
            <p:cNvSpPr/>
            <p:nvPr/>
          </p:nvSpPr>
          <p:spPr>
            <a:xfrm>
              <a:off x="2864125" y="3742025"/>
              <a:ext cx="1645200" cy="33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7"/>
          <p:cNvSpPr txBox="1"/>
          <p:nvPr/>
        </p:nvSpPr>
        <p:spPr>
          <a:xfrm>
            <a:off x="1066350" y="1729900"/>
            <a:ext cx="70113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5"/>
            </a:pPr>
            <a:r>
              <a:rPr lang="en" sz="1800">
                <a:latin typeface="Open Sans"/>
                <a:ea typeface="Open Sans"/>
                <a:cs typeface="Open Sans"/>
                <a:sym typeface="Open Sans"/>
              </a:rPr>
              <a:t>Highlight the 'x'. Scroll to </a:t>
            </a:r>
            <a:r>
              <a:rPr lang="en" sz="1800" b="1">
                <a:solidFill>
                  <a:srgbClr val="5EA5E5"/>
                </a:solidFill>
                <a:latin typeface="Open Sans"/>
                <a:ea typeface="Open Sans"/>
                <a:cs typeface="Open Sans"/>
                <a:sym typeface="Open Sans"/>
              </a:rPr>
              <a:t>@sys.any</a:t>
            </a:r>
            <a:r>
              <a:rPr lang="en" sz="1800">
                <a:latin typeface="Open Sans"/>
                <a:ea typeface="Open Sans"/>
                <a:cs typeface="Open Sans"/>
                <a:sym typeface="Open Sans"/>
              </a:rPr>
              <a:t> in the pop up. </a:t>
            </a:r>
            <a:r>
              <a:rPr lang="en" sz="1800" b="1">
                <a:solidFill>
                  <a:srgbClr val="5EA5E5"/>
                </a:solidFill>
                <a:latin typeface="Open Sans"/>
                <a:ea typeface="Open Sans"/>
                <a:cs typeface="Open Sans"/>
                <a:sym typeface="Open Sans"/>
              </a:rPr>
              <a:t>Save</a:t>
            </a:r>
            <a:r>
              <a:rPr lang="en" sz="1800">
                <a:solidFill>
                  <a:schemeClr val="dk1"/>
                </a:solidFill>
                <a:latin typeface="Open Sans"/>
                <a:ea typeface="Open Sans"/>
                <a:cs typeface="Open Sans"/>
                <a:sym typeface="Open Sans"/>
              </a:rPr>
              <a: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493" name="Google Shape;493;p5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Training Phrases</a:t>
            </a:r>
            <a:endParaRPr sz="3000" b="1">
              <a:latin typeface="Open Sans"/>
              <a:ea typeface="Open Sans"/>
              <a:cs typeface="Open Sans"/>
              <a:sym typeface="Open Sans"/>
            </a:endParaRPr>
          </a:p>
        </p:txBody>
      </p:sp>
      <p:pic>
        <p:nvPicPr>
          <p:cNvPr id="494" name="Google Shape;494;p57"/>
          <p:cNvPicPr preferRelativeResize="0"/>
          <p:nvPr/>
        </p:nvPicPr>
        <p:blipFill>
          <a:blip r:embed="rId3">
            <a:alphaModFix/>
          </a:blip>
          <a:stretch>
            <a:fillRect/>
          </a:stretch>
        </p:blipFill>
        <p:spPr>
          <a:xfrm>
            <a:off x="592238" y="2642625"/>
            <a:ext cx="7959527" cy="2424350"/>
          </a:xfrm>
          <a:prstGeom prst="rect">
            <a:avLst/>
          </a:prstGeom>
          <a:noFill/>
          <a:ln w="19050" cap="flat" cmpd="sng">
            <a:solidFill>
              <a:srgbClr val="000000"/>
            </a:solidFill>
            <a:prstDash val="solid"/>
            <a:round/>
            <a:headEnd type="none" w="sm" len="sm"/>
            <a:tailEnd type="none" w="sm" len="sm"/>
          </a:ln>
        </p:spPr>
      </p:pic>
      <p:sp>
        <p:nvSpPr>
          <p:cNvPr id="495" name="Google Shape;495;p57"/>
          <p:cNvSpPr txBox="1"/>
          <p:nvPr/>
        </p:nvSpPr>
        <p:spPr>
          <a:xfrm>
            <a:off x="442050" y="5177925"/>
            <a:ext cx="8259900" cy="1597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We want users to be able to say "How do people feel about (insert whatever topic here)?" So, we turned x into a variable that can represent anything. </a:t>
            </a:r>
            <a:endParaRPr sz="18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Training Phrases</a:t>
            </a:r>
            <a:endParaRPr sz="3000" b="1">
              <a:latin typeface="Open Sans"/>
              <a:ea typeface="Open Sans"/>
              <a:cs typeface="Open Sans"/>
              <a:sym typeface="Open Sans"/>
            </a:endParaRPr>
          </a:p>
        </p:txBody>
      </p:sp>
      <p:sp>
        <p:nvSpPr>
          <p:cNvPr id="501" name="Google Shape;501;p58"/>
          <p:cNvSpPr txBox="1"/>
          <p:nvPr/>
        </p:nvSpPr>
        <p:spPr>
          <a:xfrm>
            <a:off x="2824950" y="2817275"/>
            <a:ext cx="34941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6"/>
            </a:pPr>
            <a:r>
              <a:rPr lang="en" sz="1800">
                <a:latin typeface="Open Sans"/>
                <a:ea typeface="Open Sans"/>
                <a:cs typeface="Open Sans"/>
                <a:sym typeface="Open Sans"/>
              </a:rPr>
              <a:t>Repeat for 'Search for x.' </a:t>
            </a:r>
            <a:endParaRPr sz="1800">
              <a:latin typeface="Open Sans"/>
              <a:ea typeface="Open Sans"/>
              <a:cs typeface="Open Sans"/>
              <a:sym typeface="Open Sans"/>
            </a:endParaRPr>
          </a:p>
        </p:txBody>
      </p:sp>
      <p:pic>
        <p:nvPicPr>
          <p:cNvPr id="502" name="Google Shape;502;p58"/>
          <p:cNvPicPr preferRelativeResize="0"/>
          <p:nvPr/>
        </p:nvPicPr>
        <p:blipFill>
          <a:blip r:embed="rId3">
            <a:alphaModFix/>
          </a:blip>
          <a:stretch>
            <a:fillRect/>
          </a:stretch>
        </p:blipFill>
        <p:spPr>
          <a:xfrm>
            <a:off x="161550" y="3773355"/>
            <a:ext cx="8820902" cy="2448629"/>
          </a:xfrm>
          <a:prstGeom prst="rect">
            <a:avLst/>
          </a:prstGeom>
          <a:noFill/>
          <a:ln w="19050" cap="flat" cmpd="sng">
            <a:solidFill>
              <a:srgbClr val="000000"/>
            </a:solidFill>
            <a:prstDash val="solid"/>
            <a:round/>
            <a:headEnd type="none" w="sm" len="sm"/>
            <a:tailEnd type="none" w="sm" len="sm"/>
          </a:ln>
        </p:spPr>
      </p:pic>
      <p:sp>
        <p:nvSpPr>
          <p:cNvPr id="503" name="Google Shape;503;p58"/>
          <p:cNvSpPr txBox="1"/>
          <p:nvPr/>
        </p:nvSpPr>
        <p:spPr>
          <a:xfrm>
            <a:off x="722538" y="1314612"/>
            <a:ext cx="7698900" cy="1597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We also want users to be able to say "Search for (something)" and have the Action understand. Repeat steps 4 and 5 to add this phrase. </a:t>
            </a:r>
            <a:endParaRPr sz="18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9"/>
          <p:cNvSpPr txBox="1"/>
          <p:nvPr/>
        </p:nvSpPr>
        <p:spPr>
          <a:xfrm>
            <a:off x="218550" y="1577500"/>
            <a:ext cx="8668800" cy="8244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7"/>
            </a:pPr>
            <a:r>
              <a:rPr lang="en" sz="1800">
                <a:latin typeface="Open Sans"/>
                <a:ea typeface="Open Sans"/>
                <a:cs typeface="Open Sans"/>
                <a:sym typeface="Open Sans"/>
              </a:rPr>
              <a:t>Do the same thing for just the phrase "x." This allows users to just say the search term, without any other words. Note: You will need a space after 'x'</a:t>
            </a:r>
            <a:endParaRPr sz="1800">
              <a:latin typeface="Open Sans"/>
              <a:ea typeface="Open Sans"/>
              <a:cs typeface="Open Sans"/>
              <a:sym typeface="Open Sans"/>
            </a:endParaRPr>
          </a:p>
        </p:txBody>
      </p:sp>
      <p:sp>
        <p:nvSpPr>
          <p:cNvPr id="509" name="Google Shape;509;p5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Training Phrases</a:t>
            </a:r>
            <a:endParaRPr sz="3000" b="1">
              <a:latin typeface="Open Sans"/>
              <a:ea typeface="Open Sans"/>
              <a:cs typeface="Open Sans"/>
              <a:sym typeface="Open Sans"/>
            </a:endParaRPr>
          </a:p>
        </p:txBody>
      </p:sp>
      <p:sp>
        <p:nvSpPr>
          <p:cNvPr id="510" name="Google Shape;510;p59"/>
          <p:cNvSpPr txBox="1"/>
          <p:nvPr/>
        </p:nvSpPr>
        <p:spPr>
          <a:xfrm>
            <a:off x="1066350" y="4217789"/>
            <a:ext cx="7011300" cy="5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You should have three training phrases now!</a:t>
            </a:r>
            <a:endParaRPr sz="1800">
              <a:latin typeface="Open Sans"/>
              <a:ea typeface="Open Sans"/>
              <a:cs typeface="Open Sans"/>
              <a:sym typeface="Open Sans"/>
            </a:endParaRPr>
          </a:p>
        </p:txBody>
      </p:sp>
      <p:pic>
        <p:nvPicPr>
          <p:cNvPr id="511" name="Google Shape;511;p59"/>
          <p:cNvPicPr preferRelativeResize="0"/>
          <p:nvPr/>
        </p:nvPicPr>
        <p:blipFill>
          <a:blip r:embed="rId3">
            <a:alphaModFix/>
          </a:blip>
          <a:stretch>
            <a:fillRect/>
          </a:stretch>
        </p:blipFill>
        <p:spPr>
          <a:xfrm>
            <a:off x="1350362" y="2482962"/>
            <a:ext cx="6443271" cy="1653775"/>
          </a:xfrm>
          <a:prstGeom prst="rect">
            <a:avLst/>
          </a:prstGeom>
          <a:noFill/>
          <a:ln w="19050" cap="flat" cmpd="sng">
            <a:solidFill>
              <a:srgbClr val="000000"/>
            </a:solidFill>
            <a:prstDash val="solid"/>
            <a:round/>
            <a:headEnd type="none" w="sm" len="sm"/>
            <a:tailEnd type="none" w="sm" len="sm"/>
          </a:ln>
        </p:spPr>
      </p:pic>
      <p:pic>
        <p:nvPicPr>
          <p:cNvPr id="512" name="Google Shape;512;p59"/>
          <p:cNvPicPr preferRelativeResize="0"/>
          <p:nvPr/>
        </p:nvPicPr>
        <p:blipFill>
          <a:blip r:embed="rId4">
            <a:alphaModFix/>
          </a:blip>
          <a:stretch>
            <a:fillRect/>
          </a:stretch>
        </p:blipFill>
        <p:spPr>
          <a:xfrm>
            <a:off x="1879925" y="4769201"/>
            <a:ext cx="5384152" cy="19112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0"/>
          <p:cNvSpPr txBox="1">
            <a:spLocks noGrp="1"/>
          </p:cNvSpPr>
          <p:nvPr>
            <p:ph type="title"/>
          </p:nvPr>
        </p:nvSpPr>
        <p:spPr>
          <a:xfrm>
            <a:off x="442500" y="784500"/>
            <a:ext cx="82590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Training phrases are what users might say to your Action. Let's add some Responses - what your Action will say back! </a:t>
            </a:r>
            <a:endParaRPr sz="3000" b="1">
              <a:solidFill>
                <a:schemeClr val="lt1"/>
              </a:solidFill>
              <a:latin typeface="Open Sans"/>
              <a:ea typeface="Open Sans"/>
              <a:cs typeface="Open Sans"/>
              <a:sym typeface="Open Sans"/>
            </a:endParaRPr>
          </a:p>
        </p:txBody>
      </p:sp>
      <p:sp>
        <p:nvSpPr>
          <p:cNvPr id="518" name="Google Shape;518;p6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1"/>
          <p:cNvSpPr txBox="1"/>
          <p:nvPr/>
        </p:nvSpPr>
        <p:spPr>
          <a:xfrm>
            <a:off x="161550" y="1386113"/>
            <a:ext cx="88209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a:pPr>
            <a:r>
              <a:rPr lang="en" sz="1800">
                <a:latin typeface="Open Sans"/>
                <a:ea typeface="Open Sans"/>
                <a:cs typeface="Open Sans"/>
                <a:sym typeface="Open Sans"/>
              </a:rPr>
              <a:t>Scroll down to Responses and select </a:t>
            </a:r>
            <a:r>
              <a:rPr lang="en" sz="1800" b="1">
                <a:solidFill>
                  <a:srgbClr val="5EA5E5"/>
                </a:solidFill>
                <a:latin typeface="Open Sans"/>
                <a:ea typeface="Open Sans"/>
                <a:cs typeface="Open Sans"/>
                <a:sym typeface="Open Sans"/>
              </a:rPr>
              <a:t>ADD RESPONSE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24" name="Google Shape;524;p61"/>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Responses</a:t>
            </a:r>
            <a:endParaRPr sz="3000" b="1">
              <a:latin typeface="Open Sans"/>
              <a:ea typeface="Open Sans"/>
              <a:cs typeface="Open Sans"/>
              <a:sym typeface="Open Sans"/>
            </a:endParaRPr>
          </a:p>
        </p:txBody>
      </p:sp>
      <p:sp>
        <p:nvSpPr>
          <p:cNvPr id="525" name="Google Shape;525;p61"/>
          <p:cNvSpPr txBox="1"/>
          <p:nvPr/>
        </p:nvSpPr>
        <p:spPr>
          <a:xfrm>
            <a:off x="161550" y="3774012"/>
            <a:ext cx="8820900" cy="8244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Enter "</a:t>
            </a:r>
            <a:r>
              <a:rPr lang="en" sz="1800" b="1">
                <a:solidFill>
                  <a:srgbClr val="5EA5E5"/>
                </a:solidFill>
                <a:latin typeface="Open Sans"/>
                <a:ea typeface="Open Sans"/>
                <a:cs typeface="Open Sans"/>
                <a:sym typeface="Open Sans"/>
              </a:rPr>
              <a:t>Not sure how they feel about $any yet!</a:t>
            </a:r>
            <a:r>
              <a:rPr lang="en" sz="1800">
                <a:latin typeface="Open Sans"/>
                <a:ea typeface="Open Sans"/>
                <a:cs typeface="Open Sans"/>
                <a:sym typeface="Open Sans"/>
              </a:rPr>
              <a:t>" Be sure to </a:t>
            </a:r>
            <a:r>
              <a:rPr lang="en" sz="1800" b="1">
                <a:solidFill>
                  <a:srgbClr val="5EA5E5"/>
                </a:solidFill>
                <a:latin typeface="Open Sans"/>
                <a:ea typeface="Open Sans"/>
                <a:cs typeface="Open Sans"/>
                <a:sym typeface="Open Sans"/>
              </a:rPr>
              <a:t>Save</a:t>
            </a:r>
            <a:r>
              <a:rPr lang="en" sz="1800">
                <a:latin typeface="Open Sans"/>
                <a:ea typeface="Open Sans"/>
                <a:cs typeface="Open Sans"/>
                <a:sym typeface="Open Sans"/>
              </a:rPr>
              <a:t>. When we explore the code later, we'll learn when the Assistant will use this phrase. </a:t>
            </a:r>
            <a:endParaRPr sz="1800">
              <a:latin typeface="Open Sans"/>
              <a:ea typeface="Open Sans"/>
              <a:cs typeface="Open Sans"/>
              <a:sym typeface="Open Sans"/>
            </a:endParaRPr>
          </a:p>
        </p:txBody>
      </p:sp>
      <p:pic>
        <p:nvPicPr>
          <p:cNvPr id="526" name="Google Shape;526;p61"/>
          <p:cNvPicPr preferRelativeResize="0"/>
          <p:nvPr/>
        </p:nvPicPr>
        <p:blipFill rotWithShape="1">
          <a:blip r:embed="rId3">
            <a:alphaModFix/>
          </a:blip>
          <a:srcRect t="13076" b="13253"/>
          <a:stretch/>
        </p:blipFill>
        <p:spPr>
          <a:xfrm>
            <a:off x="1317499" y="4614150"/>
            <a:ext cx="6508999" cy="2015149"/>
          </a:xfrm>
          <a:prstGeom prst="rect">
            <a:avLst/>
          </a:prstGeom>
          <a:noFill/>
          <a:ln w="19050" cap="flat" cmpd="sng">
            <a:solidFill>
              <a:srgbClr val="000000"/>
            </a:solidFill>
            <a:prstDash val="solid"/>
            <a:round/>
            <a:headEnd type="none" w="sm" len="sm"/>
            <a:tailEnd type="none" w="sm" len="sm"/>
          </a:ln>
        </p:spPr>
      </p:pic>
      <p:grpSp>
        <p:nvGrpSpPr>
          <p:cNvPr id="527" name="Google Shape;527;p61"/>
          <p:cNvGrpSpPr/>
          <p:nvPr/>
        </p:nvGrpSpPr>
        <p:grpSpPr>
          <a:xfrm>
            <a:off x="1630079" y="2044822"/>
            <a:ext cx="5883834" cy="1532427"/>
            <a:chOff x="1207502" y="2246979"/>
            <a:chExt cx="6728996" cy="1858839"/>
          </a:xfrm>
        </p:grpSpPr>
        <p:pic>
          <p:nvPicPr>
            <p:cNvPr id="528" name="Google Shape;528;p61"/>
            <p:cNvPicPr preferRelativeResize="0"/>
            <p:nvPr/>
          </p:nvPicPr>
          <p:blipFill>
            <a:blip r:embed="rId4">
              <a:alphaModFix/>
            </a:blip>
            <a:stretch>
              <a:fillRect/>
            </a:stretch>
          </p:blipFill>
          <p:spPr>
            <a:xfrm>
              <a:off x="1207502" y="2246979"/>
              <a:ext cx="6728996" cy="1858839"/>
            </a:xfrm>
            <a:prstGeom prst="rect">
              <a:avLst/>
            </a:prstGeom>
            <a:noFill/>
            <a:ln w="19050" cap="flat" cmpd="sng">
              <a:solidFill>
                <a:srgbClr val="000000"/>
              </a:solidFill>
              <a:prstDash val="solid"/>
              <a:round/>
              <a:headEnd type="none" w="sm" len="sm"/>
              <a:tailEnd type="none" w="sm" len="sm"/>
            </a:ln>
          </p:spPr>
        </p:pic>
        <p:sp>
          <p:nvSpPr>
            <p:cNvPr id="529" name="Google Shape;529;p61"/>
            <p:cNvSpPr/>
            <p:nvPr/>
          </p:nvSpPr>
          <p:spPr>
            <a:xfrm>
              <a:off x="2774950" y="3623100"/>
              <a:ext cx="1209000" cy="346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Part of being a developer is learning how to pick the right tools for the job, and how to put them together. </a:t>
            </a: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3000" b="1">
                <a:solidFill>
                  <a:schemeClr val="lt1"/>
                </a:solidFill>
                <a:latin typeface="Open Sans"/>
                <a:ea typeface="Open Sans"/>
                <a:cs typeface="Open Sans"/>
                <a:sym typeface="Open Sans"/>
              </a:rPr>
              <a:t>What tools are we going to use to recreate the Action you tried? </a:t>
            </a:r>
            <a:endParaRPr sz="3000" b="1" i="1">
              <a:solidFill>
                <a:schemeClr val="lt1"/>
              </a:solidFill>
              <a:latin typeface="Open Sans"/>
              <a:ea typeface="Open Sans"/>
              <a:cs typeface="Open Sans"/>
              <a:sym typeface="Open Sans"/>
            </a:endParaRPr>
          </a:p>
        </p:txBody>
      </p:sp>
      <p:sp>
        <p:nvSpPr>
          <p:cNvPr id="182" name="Google Shape;182;p23"/>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2"/>
          <p:cNvSpPr txBox="1"/>
          <p:nvPr/>
        </p:nvSpPr>
        <p:spPr>
          <a:xfrm>
            <a:off x="1206450" y="1540125"/>
            <a:ext cx="67311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3"/>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GOOGLE ASSISTANT</a:t>
            </a:r>
            <a:r>
              <a:rPr lang="en" sz="1800">
                <a:latin typeface="Open Sans"/>
                <a:ea typeface="Open Sans"/>
                <a:cs typeface="Open Sans"/>
                <a:sym typeface="Open Sans"/>
              </a:rPr>
              <a:t> and toggle the bar on. </a:t>
            </a:r>
            <a:r>
              <a:rPr lang="en" sz="1800" b="1">
                <a:solidFill>
                  <a:srgbClr val="5EA5E5"/>
                </a:solidFill>
                <a:latin typeface="Open Sans"/>
                <a:ea typeface="Open Sans"/>
                <a:cs typeface="Open Sans"/>
                <a:sym typeface="Open Sans"/>
              </a:rPr>
              <a:t>Save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35" name="Google Shape;535;p6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b="1">
                <a:solidFill>
                  <a:schemeClr val="dk1"/>
                </a:solidFill>
                <a:latin typeface="Open Sans"/>
                <a:ea typeface="Open Sans"/>
                <a:cs typeface="Open Sans"/>
                <a:sym typeface="Open Sans"/>
              </a:rPr>
              <a:t>Dialogflow: Responses</a:t>
            </a:r>
            <a:endParaRPr sz="3000" b="1">
              <a:latin typeface="Open Sans"/>
              <a:ea typeface="Open Sans"/>
              <a:cs typeface="Open Sans"/>
              <a:sym typeface="Open Sans"/>
            </a:endParaRPr>
          </a:p>
        </p:txBody>
      </p:sp>
      <p:pic>
        <p:nvPicPr>
          <p:cNvPr id="536" name="Google Shape;536;p62"/>
          <p:cNvPicPr preferRelativeResize="0"/>
          <p:nvPr/>
        </p:nvPicPr>
        <p:blipFill>
          <a:blip r:embed="rId3">
            <a:alphaModFix/>
          </a:blip>
          <a:stretch>
            <a:fillRect/>
          </a:stretch>
        </p:blipFill>
        <p:spPr>
          <a:xfrm>
            <a:off x="517150" y="2388101"/>
            <a:ext cx="8109711" cy="2086400"/>
          </a:xfrm>
          <a:prstGeom prst="rect">
            <a:avLst/>
          </a:prstGeom>
          <a:noFill/>
          <a:ln w="19050" cap="flat" cmpd="sng">
            <a:solidFill>
              <a:srgbClr val="000000"/>
            </a:solidFill>
            <a:prstDash val="solid"/>
            <a:round/>
            <a:headEnd type="none" w="sm" len="sm"/>
            <a:tailEnd type="none" w="sm" len="sm"/>
          </a:ln>
        </p:spPr>
      </p:pic>
      <p:sp>
        <p:nvSpPr>
          <p:cNvPr id="537" name="Google Shape;537;p62"/>
          <p:cNvSpPr txBox="1"/>
          <p:nvPr/>
        </p:nvSpPr>
        <p:spPr>
          <a:xfrm>
            <a:off x="722550" y="4572712"/>
            <a:ext cx="7698900" cy="1597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This enabled Google Assistant to use the response you created. </a:t>
            </a:r>
            <a:endParaRPr sz="1800">
              <a:latin typeface="Open Sans"/>
              <a:ea typeface="Open Sans"/>
              <a:cs typeface="Open Sans"/>
              <a:sym typeface="Open Sans"/>
            </a:endParaRPr>
          </a:p>
          <a:p>
            <a:pPr marL="0" lvl="0" indent="0" algn="ctr" rtl="0">
              <a:lnSpc>
                <a:spcPct val="150000"/>
              </a:lnSpc>
              <a:spcBef>
                <a:spcPts val="0"/>
              </a:spcBef>
              <a:spcAft>
                <a:spcPts val="0"/>
              </a:spcAft>
              <a:buNone/>
            </a:pPr>
            <a:r>
              <a:rPr lang="en" sz="1800">
                <a:latin typeface="Open Sans"/>
                <a:ea typeface="Open Sans"/>
                <a:cs typeface="Open Sans"/>
                <a:sym typeface="Open Sans"/>
              </a:rPr>
              <a:t>Now, we have to allow a web app to call your Action. </a:t>
            </a:r>
            <a:endParaRPr sz="18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6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Dialogflow: Fulfillment</a:t>
            </a:r>
            <a:endParaRPr sz="3000" b="1">
              <a:latin typeface="Open Sans"/>
              <a:ea typeface="Open Sans"/>
              <a:cs typeface="Open Sans"/>
              <a:sym typeface="Open Sans"/>
            </a:endParaRPr>
          </a:p>
        </p:txBody>
      </p:sp>
      <p:sp>
        <p:nvSpPr>
          <p:cNvPr id="543" name="Google Shape;543;p63"/>
          <p:cNvSpPr txBox="1"/>
          <p:nvPr/>
        </p:nvSpPr>
        <p:spPr>
          <a:xfrm>
            <a:off x="1094250" y="1591125"/>
            <a:ext cx="6955500" cy="6372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Select Fulfillment on the bottom of the Intents page. Select </a:t>
            </a:r>
            <a:r>
              <a:rPr lang="en" sz="1800" b="1">
                <a:solidFill>
                  <a:srgbClr val="5EA5E5"/>
                </a:solidFill>
                <a:latin typeface="Open Sans"/>
                <a:ea typeface="Open Sans"/>
                <a:cs typeface="Open Sans"/>
                <a:sym typeface="Open Sans"/>
              </a:rPr>
              <a:t>ENABLE FULFILLMENT</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544" name="Google Shape;544;p63"/>
          <p:cNvGrpSpPr/>
          <p:nvPr/>
        </p:nvGrpSpPr>
        <p:grpSpPr>
          <a:xfrm>
            <a:off x="1312513" y="2368200"/>
            <a:ext cx="6518966" cy="1777900"/>
            <a:chOff x="1312513" y="4907875"/>
            <a:chExt cx="6518966" cy="1777900"/>
          </a:xfrm>
        </p:grpSpPr>
        <p:pic>
          <p:nvPicPr>
            <p:cNvPr id="545" name="Google Shape;545;p63"/>
            <p:cNvPicPr preferRelativeResize="0"/>
            <p:nvPr/>
          </p:nvPicPr>
          <p:blipFill>
            <a:blip r:embed="rId3">
              <a:alphaModFix/>
            </a:blip>
            <a:stretch>
              <a:fillRect/>
            </a:stretch>
          </p:blipFill>
          <p:spPr>
            <a:xfrm>
              <a:off x="1312513" y="4907875"/>
              <a:ext cx="6518966" cy="1777900"/>
            </a:xfrm>
            <a:prstGeom prst="rect">
              <a:avLst/>
            </a:prstGeom>
            <a:noFill/>
            <a:ln w="19050" cap="flat" cmpd="sng">
              <a:solidFill>
                <a:srgbClr val="000000"/>
              </a:solidFill>
              <a:prstDash val="solid"/>
              <a:round/>
              <a:headEnd type="none" w="sm" len="sm"/>
              <a:tailEnd type="none" w="sm" len="sm"/>
            </a:ln>
          </p:spPr>
        </p:pic>
        <p:sp>
          <p:nvSpPr>
            <p:cNvPr id="546" name="Google Shape;546;p63"/>
            <p:cNvSpPr/>
            <p:nvPr/>
          </p:nvSpPr>
          <p:spPr>
            <a:xfrm>
              <a:off x="2854225" y="6378200"/>
              <a:ext cx="1456800" cy="277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7" name="Google Shape;547;p63"/>
          <p:cNvPicPr preferRelativeResize="0"/>
          <p:nvPr/>
        </p:nvPicPr>
        <p:blipFill>
          <a:blip r:embed="rId4">
            <a:alphaModFix/>
          </a:blip>
          <a:stretch>
            <a:fillRect/>
          </a:stretch>
        </p:blipFill>
        <p:spPr>
          <a:xfrm>
            <a:off x="1312525" y="5293675"/>
            <a:ext cx="6518948" cy="1305221"/>
          </a:xfrm>
          <a:prstGeom prst="rect">
            <a:avLst/>
          </a:prstGeom>
          <a:noFill/>
          <a:ln w="19050" cap="flat" cmpd="sng">
            <a:solidFill>
              <a:srgbClr val="000000"/>
            </a:solidFill>
            <a:prstDash val="solid"/>
            <a:round/>
            <a:headEnd type="none" w="sm" len="sm"/>
            <a:tailEnd type="none" w="sm" len="sm"/>
          </a:ln>
        </p:spPr>
      </p:pic>
      <p:sp>
        <p:nvSpPr>
          <p:cNvPr id="548" name="Google Shape;548;p63"/>
          <p:cNvSpPr txBox="1"/>
          <p:nvPr/>
        </p:nvSpPr>
        <p:spPr>
          <a:xfrm>
            <a:off x="1094250" y="4505650"/>
            <a:ext cx="6955500" cy="5514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Toggle on </a:t>
            </a:r>
            <a:r>
              <a:rPr lang="en" sz="1800" b="1">
                <a:solidFill>
                  <a:srgbClr val="5EA5E5"/>
                </a:solidFill>
                <a:latin typeface="Open Sans"/>
                <a:ea typeface="Open Sans"/>
                <a:cs typeface="Open Sans"/>
                <a:sym typeface="Open Sans"/>
              </a:rPr>
              <a:t>Enable webhook call for this intent</a:t>
            </a:r>
            <a:r>
              <a:rPr lang="en" sz="1800">
                <a:latin typeface="Open Sans"/>
                <a:ea typeface="Open Sans"/>
                <a:cs typeface="Open Sans"/>
                <a:sym typeface="Open Sans"/>
              </a:rPr>
              <a:t>. </a:t>
            </a:r>
            <a:br>
              <a:rPr lang="en" sz="1800">
                <a:latin typeface="Open Sans"/>
                <a:ea typeface="Open Sans"/>
                <a:cs typeface="Open Sans"/>
                <a:sym typeface="Open Sans"/>
              </a:rPr>
            </a:br>
            <a:r>
              <a:rPr lang="en" sz="1800">
                <a:latin typeface="Open Sans"/>
                <a:ea typeface="Open Sans"/>
                <a:cs typeface="Open Sans"/>
                <a:sym typeface="Open Sans"/>
              </a:rPr>
              <a:t>Save at the top of the page.</a:t>
            </a:r>
            <a:endParaRPr sz="18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4"/>
          <p:cNvSpPr txBox="1">
            <a:spLocks noGrp="1"/>
          </p:cNvSpPr>
          <p:nvPr>
            <p:ph type="title"/>
          </p:nvPr>
        </p:nvSpPr>
        <p:spPr>
          <a:xfrm>
            <a:off x="194700" y="784500"/>
            <a:ext cx="87546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You just designed the conversation interaction for your Action! Now, users can ask your Action how people feel about a certain topic. </a:t>
            </a:r>
            <a:endParaRPr sz="30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3000" b="1">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We need to add the code so your Action can receive and handle these incoming requests. </a:t>
            </a:r>
            <a:endParaRPr sz="3000" b="1">
              <a:solidFill>
                <a:schemeClr val="lt1"/>
              </a:solidFill>
              <a:latin typeface="Open Sans"/>
              <a:ea typeface="Open Sans"/>
              <a:cs typeface="Open Sans"/>
              <a:sym typeface="Open Sans"/>
            </a:endParaRPr>
          </a:p>
        </p:txBody>
      </p:sp>
      <p:sp>
        <p:nvSpPr>
          <p:cNvPr id="554" name="Google Shape;554;p6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6"/>
          <p:cNvSpPr txBox="1"/>
          <p:nvPr/>
        </p:nvSpPr>
        <p:spPr>
          <a:xfrm>
            <a:off x="1775550" y="1505000"/>
            <a:ext cx="55929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a:pPr>
            <a:r>
              <a:rPr lang="en" sz="1800">
                <a:latin typeface="Open Sans"/>
                <a:ea typeface="Open Sans"/>
                <a:cs typeface="Open Sans"/>
                <a:sym typeface="Open Sans"/>
              </a:rPr>
              <a:t>On the left side of the page, click </a:t>
            </a:r>
            <a:r>
              <a:rPr lang="en" sz="1800" b="1">
                <a:solidFill>
                  <a:srgbClr val="5EA5E5"/>
                </a:solidFill>
                <a:latin typeface="Open Sans"/>
                <a:ea typeface="Open Sans"/>
                <a:cs typeface="Open Sans"/>
                <a:sym typeface="Open Sans"/>
              </a:rPr>
              <a:t>Fulfillment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65" name="Google Shape;565;p66"/>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Dialogflow: Fulfillment</a:t>
            </a:r>
            <a:endParaRPr sz="3000" b="1">
              <a:latin typeface="Open Sans"/>
              <a:ea typeface="Open Sans"/>
              <a:cs typeface="Open Sans"/>
              <a:sym typeface="Open Sans"/>
            </a:endParaRPr>
          </a:p>
        </p:txBody>
      </p:sp>
      <p:sp>
        <p:nvSpPr>
          <p:cNvPr id="566" name="Google Shape;566;p66"/>
          <p:cNvSpPr txBox="1"/>
          <p:nvPr/>
        </p:nvSpPr>
        <p:spPr>
          <a:xfrm>
            <a:off x="1775550" y="4134250"/>
            <a:ext cx="55929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2"/>
            </a:pPr>
            <a:r>
              <a:rPr lang="en" sz="1800">
                <a:latin typeface="Open Sans"/>
                <a:ea typeface="Open Sans"/>
                <a:cs typeface="Open Sans"/>
                <a:sym typeface="Open Sans"/>
              </a:rPr>
              <a:t>Enable the Inline Editor. </a:t>
            </a:r>
            <a:endParaRPr sz="1800">
              <a:latin typeface="Open Sans"/>
              <a:ea typeface="Open Sans"/>
              <a:cs typeface="Open Sans"/>
              <a:sym typeface="Open Sans"/>
            </a:endParaRPr>
          </a:p>
        </p:txBody>
      </p:sp>
      <p:pic>
        <p:nvPicPr>
          <p:cNvPr id="567" name="Google Shape;567;p66"/>
          <p:cNvPicPr preferRelativeResize="0"/>
          <p:nvPr/>
        </p:nvPicPr>
        <p:blipFill>
          <a:blip r:embed="rId3">
            <a:alphaModFix/>
          </a:blip>
          <a:stretch>
            <a:fillRect/>
          </a:stretch>
        </p:blipFill>
        <p:spPr>
          <a:xfrm>
            <a:off x="842100" y="2056399"/>
            <a:ext cx="7459795" cy="1950875"/>
          </a:xfrm>
          <a:prstGeom prst="rect">
            <a:avLst/>
          </a:prstGeom>
          <a:noFill/>
          <a:ln w="19050" cap="flat" cmpd="sng">
            <a:solidFill>
              <a:srgbClr val="000000"/>
            </a:solidFill>
            <a:prstDash val="solid"/>
            <a:round/>
            <a:headEnd type="none" w="sm" len="sm"/>
            <a:tailEnd type="none" w="sm" len="sm"/>
          </a:ln>
        </p:spPr>
      </p:pic>
      <p:pic>
        <p:nvPicPr>
          <p:cNvPr id="568" name="Google Shape;568;p66"/>
          <p:cNvPicPr preferRelativeResize="0"/>
          <p:nvPr/>
        </p:nvPicPr>
        <p:blipFill>
          <a:blip r:embed="rId4">
            <a:alphaModFix/>
          </a:blip>
          <a:stretch>
            <a:fillRect/>
          </a:stretch>
        </p:blipFill>
        <p:spPr>
          <a:xfrm>
            <a:off x="1444224" y="4667725"/>
            <a:ext cx="6255549" cy="2022326"/>
          </a:xfrm>
          <a:prstGeom prst="rect">
            <a:avLst/>
          </a:prstGeom>
          <a:noFill/>
          <a:ln w="19050" cap="flat" cmpd="sng">
            <a:solidFill>
              <a:srgbClr val="000000"/>
            </a:solidFill>
            <a:prstDash val="solid"/>
            <a:round/>
            <a:headEnd type="none" w="sm" len="sm"/>
            <a:tailEnd type="none" w="sm" len="sm"/>
          </a:ln>
        </p:spPr>
      </p:pic>
      <p:sp>
        <p:nvSpPr>
          <p:cNvPr id="569" name="Google Shape;569;p66"/>
          <p:cNvSpPr/>
          <p:nvPr/>
        </p:nvSpPr>
        <p:spPr>
          <a:xfrm>
            <a:off x="842100" y="3543300"/>
            <a:ext cx="1119900" cy="218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6"/>
          <p:cNvSpPr/>
          <p:nvPr/>
        </p:nvSpPr>
        <p:spPr>
          <a:xfrm>
            <a:off x="6525750" y="5648475"/>
            <a:ext cx="1119900" cy="218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7"/>
          <p:cNvSpPr txBox="1"/>
          <p:nvPr/>
        </p:nvSpPr>
        <p:spPr>
          <a:xfrm>
            <a:off x="161550" y="1501300"/>
            <a:ext cx="8820900" cy="10842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There are two files required for an Action - </a:t>
            </a:r>
            <a:r>
              <a:rPr lang="en" sz="1800" b="1">
                <a:latin typeface="Consolas"/>
                <a:ea typeface="Consolas"/>
                <a:cs typeface="Consolas"/>
                <a:sym typeface="Consolas"/>
              </a:rPr>
              <a:t>index.js</a:t>
            </a:r>
            <a:r>
              <a:rPr lang="en" sz="1800">
                <a:latin typeface="Open Sans"/>
                <a:ea typeface="Open Sans"/>
                <a:cs typeface="Open Sans"/>
                <a:sym typeface="Open Sans"/>
              </a:rPr>
              <a:t> and </a:t>
            </a:r>
            <a:r>
              <a:rPr lang="en" sz="1800" b="1">
                <a:latin typeface="Consolas"/>
                <a:ea typeface="Consolas"/>
                <a:cs typeface="Consolas"/>
                <a:sym typeface="Consolas"/>
              </a:rPr>
              <a:t>package.json</a:t>
            </a:r>
            <a:r>
              <a:rPr lang="en" sz="1800">
                <a:latin typeface="Open Sans"/>
                <a:ea typeface="Open Sans"/>
                <a:cs typeface="Open Sans"/>
                <a:sym typeface="Open Sans"/>
              </a:rPr>
              <a:t>. We're going to replace the default ones with our own code. Let's get that code! </a:t>
            </a:r>
            <a:endParaRPr sz="1800">
              <a:latin typeface="Open Sans"/>
              <a:ea typeface="Open Sans"/>
              <a:cs typeface="Open Sans"/>
              <a:sym typeface="Open Sans"/>
            </a:endParaRPr>
          </a:p>
        </p:txBody>
      </p:sp>
      <p:sp>
        <p:nvSpPr>
          <p:cNvPr id="576" name="Google Shape;576;p6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Dialogflow: Fulfillment</a:t>
            </a:r>
            <a:endParaRPr sz="3000" b="1">
              <a:latin typeface="Open Sans"/>
              <a:ea typeface="Open Sans"/>
              <a:cs typeface="Open Sans"/>
              <a:sym typeface="Open Sans"/>
            </a:endParaRPr>
          </a:p>
        </p:txBody>
      </p:sp>
      <p:pic>
        <p:nvPicPr>
          <p:cNvPr id="577" name="Google Shape;577;p67"/>
          <p:cNvPicPr preferRelativeResize="0"/>
          <p:nvPr/>
        </p:nvPicPr>
        <p:blipFill>
          <a:blip r:embed="rId3">
            <a:alphaModFix/>
          </a:blip>
          <a:stretch>
            <a:fillRect/>
          </a:stretch>
        </p:blipFill>
        <p:spPr>
          <a:xfrm>
            <a:off x="152400" y="2789800"/>
            <a:ext cx="8839199" cy="364543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8"/>
          <p:cNvSpPr txBox="1"/>
          <p:nvPr/>
        </p:nvSpPr>
        <p:spPr>
          <a:xfrm>
            <a:off x="161550" y="1577500"/>
            <a:ext cx="88209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a:pPr>
            <a:r>
              <a:rPr lang="tr-TR" sz="1800" b="1" dirty="0" err="1">
                <a:latin typeface="Open Sans"/>
                <a:ea typeface="Open Sans"/>
                <a:cs typeface="Open Sans"/>
                <a:sym typeface="Open Sans"/>
              </a:rPr>
              <a:t>Go</a:t>
            </a:r>
            <a:r>
              <a:rPr lang="tr-TR" sz="1800" b="1" dirty="0">
                <a:latin typeface="Open Sans"/>
                <a:ea typeface="Open Sans"/>
                <a:cs typeface="Open Sans"/>
                <a:sym typeface="Open Sans"/>
              </a:rPr>
              <a:t> </a:t>
            </a:r>
            <a:r>
              <a:rPr lang="tr-TR" sz="1800" b="1" dirty="0" err="1">
                <a:latin typeface="Open Sans"/>
                <a:ea typeface="Open Sans"/>
                <a:cs typeface="Open Sans"/>
                <a:sym typeface="Open Sans"/>
              </a:rPr>
              <a:t>to</a:t>
            </a:r>
            <a:r>
              <a:rPr lang="tr-TR" sz="1800" b="1" dirty="0">
                <a:latin typeface="Open Sans"/>
                <a:ea typeface="Open Sans"/>
                <a:cs typeface="Open Sans"/>
                <a:sym typeface="Open Sans"/>
              </a:rPr>
              <a:t> </a:t>
            </a:r>
            <a:r>
              <a:rPr lang="tr-TR" sz="1800" b="1" dirty="0">
                <a:solidFill>
                  <a:srgbClr val="FFC000"/>
                </a:solidFill>
                <a:latin typeface="Open Sans"/>
                <a:ea typeface="Open Sans"/>
                <a:cs typeface="Open Sans"/>
                <a:sym typeface="Open Sans"/>
              </a:rPr>
              <a:t>github.com/</a:t>
            </a:r>
            <a:r>
              <a:rPr lang="tr-TR" sz="1800" b="1" dirty="0" err="1">
                <a:solidFill>
                  <a:srgbClr val="FFC000"/>
                </a:solidFill>
                <a:latin typeface="Open Sans"/>
                <a:ea typeface="Open Sans"/>
                <a:cs typeface="Open Sans"/>
                <a:sym typeface="Open Sans"/>
              </a:rPr>
              <a:t>batuhantastekin</a:t>
            </a:r>
            <a:r>
              <a:rPr lang="tr-TR" sz="1800" b="1" dirty="0">
                <a:latin typeface="Open Sans"/>
                <a:ea typeface="Open Sans"/>
                <a:cs typeface="Open Sans"/>
                <a:sym typeface="Open Sans"/>
              </a:rPr>
              <a:t> </a:t>
            </a:r>
            <a:r>
              <a:rPr lang="en" sz="1800" dirty="0">
                <a:latin typeface="Open Sans"/>
                <a:ea typeface="Open Sans"/>
                <a:cs typeface="Open Sans"/>
                <a:sym typeface="Open Sans"/>
              </a:rPr>
              <a:t>Select </a:t>
            </a:r>
            <a:r>
              <a:rPr lang="en" sz="1800" b="1" dirty="0">
                <a:solidFill>
                  <a:srgbClr val="5EA5E5"/>
                </a:solidFill>
                <a:latin typeface="Consolas"/>
                <a:ea typeface="Consolas"/>
                <a:cs typeface="Consolas"/>
                <a:sym typeface="Consolas"/>
              </a:rPr>
              <a:t>cloud-function/</a:t>
            </a:r>
            <a:r>
              <a:rPr lang="en" sz="1800" dirty="0">
                <a:latin typeface="Open Sans"/>
                <a:ea typeface="Open Sans"/>
                <a:cs typeface="Open Sans"/>
                <a:sym typeface="Open Sans"/>
              </a:rPr>
              <a:t> then </a:t>
            </a:r>
            <a:r>
              <a:rPr lang="en" sz="1800" b="1" dirty="0">
                <a:solidFill>
                  <a:srgbClr val="5EA5E5"/>
                </a:solidFill>
                <a:latin typeface="Consolas"/>
                <a:ea typeface="Consolas"/>
                <a:cs typeface="Consolas"/>
                <a:sym typeface="Consolas"/>
              </a:rPr>
              <a:t>index.js</a:t>
            </a:r>
            <a:r>
              <a:rPr lang="en" sz="1800" dirty="0">
                <a:latin typeface="Open Sans"/>
                <a:ea typeface="Open Sans"/>
                <a:cs typeface="Open Sans"/>
                <a:sym typeface="Open Sans"/>
              </a:rPr>
              <a:t>. </a:t>
            </a:r>
            <a:endParaRPr sz="1800" dirty="0">
              <a:latin typeface="Open Sans"/>
              <a:ea typeface="Open Sans"/>
              <a:cs typeface="Open Sans"/>
              <a:sym typeface="Open Sans"/>
            </a:endParaRPr>
          </a:p>
        </p:txBody>
      </p:sp>
      <p:sp>
        <p:nvSpPr>
          <p:cNvPr id="583" name="Google Shape;583;p6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Add the Code</a:t>
            </a:r>
            <a:r>
              <a:rPr lang="en" sz="3000" b="1">
                <a:solidFill>
                  <a:schemeClr val="dk1"/>
                </a:solidFill>
                <a:latin typeface="Open Sans"/>
                <a:ea typeface="Open Sans"/>
                <a:cs typeface="Open Sans"/>
                <a:sym typeface="Open Sans"/>
              </a:rPr>
              <a:t>: </a:t>
            </a:r>
            <a:r>
              <a:rPr lang="en" sz="3000" b="1">
                <a:solidFill>
                  <a:schemeClr val="dk1"/>
                </a:solidFill>
                <a:latin typeface="Consolas"/>
                <a:ea typeface="Consolas"/>
                <a:cs typeface="Consolas"/>
                <a:sym typeface="Consolas"/>
              </a:rPr>
              <a:t>index.js</a:t>
            </a:r>
            <a:endParaRPr sz="3000" b="1">
              <a:latin typeface="Open Sans"/>
              <a:ea typeface="Open Sans"/>
              <a:cs typeface="Open Sans"/>
              <a:sym typeface="Open Sans"/>
            </a:endParaRPr>
          </a:p>
        </p:txBody>
      </p:sp>
      <p:grpSp>
        <p:nvGrpSpPr>
          <p:cNvPr id="584" name="Google Shape;584;p68"/>
          <p:cNvGrpSpPr/>
          <p:nvPr/>
        </p:nvGrpSpPr>
        <p:grpSpPr>
          <a:xfrm>
            <a:off x="152400" y="2433700"/>
            <a:ext cx="8839197" cy="2084438"/>
            <a:chOff x="152400" y="2281300"/>
            <a:chExt cx="8839197" cy="2084438"/>
          </a:xfrm>
        </p:grpSpPr>
        <p:pic>
          <p:nvPicPr>
            <p:cNvPr id="585" name="Google Shape;585;p68"/>
            <p:cNvPicPr preferRelativeResize="0"/>
            <p:nvPr/>
          </p:nvPicPr>
          <p:blipFill>
            <a:blip r:embed="rId3">
              <a:alphaModFix/>
            </a:blip>
            <a:stretch>
              <a:fillRect/>
            </a:stretch>
          </p:blipFill>
          <p:spPr>
            <a:xfrm>
              <a:off x="152400" y="2281300"/>
              <a:ext cx="8839197" cy="2084438"/>
            </a:xfrm>
            <a:prstGeom prst="rect">
              <a:avLst/>
            </a:prstGeom>
            <a:noFill/>
            <a:ln w="19050" cap="flat" cmpd="sng">
              <a:solidFill>
                <a:srgbClr val="000000"/>
              </a:solidFill>
              <a:prstDash val="solid"/>
              <a:round/>
              <a:headEnd type="none" w="sm" len="sm"/>
              <a:tailEnd type="none" w="sm" len="sm"/>
            </a:ln>
          </p:spPr>
        </p:pic>
        <p:sp>
          <p:nvSpPr>
            <p:cNvPr id="586" name="Google Shape;586;p68"/>
            <p:cNvSpPr/>
            <p:nvPr/>
          </p:nvSpPr>
          <p:spPr>
            <a:xfrm>
              <a:off x="277525" y="3157300"/>
              <a:ext cx="1119900" cy="218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68"/>
          <p:cNvGrpSpPr/>
          <p:nvPr/>
        </p:nvGrpSpPr>
        <p:grpSpPr>
          <a:xfrm>
            <a:off x="152400" y="4818538"/>
            <a:ext cx="8839196" cy="1363705"/>
            <a:chOff x="152400" y="5092288"/>
            <a:chExt cx="8839196" cy="1363705"/>
          </a:xfrm>
        </p:grpSpPr>
        <p:pic>
          <p:nvPicPr>
            <p:cNvPr id="588" name="Google Shape;588;p68"/>
            <p:cNvPicPr preferRelativeResize="0"/>
            <p:nvPr/>
          </p:nvPicPr>
          <p:blipFill>
            <a:blip r:embed="rId4">
              <a:alphaModFix/>
            </a:blip>
            <a:stretch>
              <a:fillRect/>
            </a:stretch>
          </p:blipFill>
          <p:spPr>
            <a:xfrm>
              <a:off x="152400" y="5092288"/>
              <a:ext cx="8839196" cy="1363705"/>
            </a:xfrm>
            <a:prstGeom prst="rect">
              <a:avLst/>
            </a:prstGeom>
            <a:noFill/>
            <a:ln w="19050" cap="flat" cmpd="sng">
              <a:solidFill>
                <a:srgbClr val="000000"/>
              </a:solidFill>
              <a:prstDash val="solid"/>
              <a:round/>
              <a:headEnd type="none" w="sm" len="sm"/>
              <a:tailEnd type="none" w="sm" len="sm"/>
            </a:ln>
          </p:spPr>
        </p:pic>
        <p:sp>
          <p:nvSpPr>
            <p:cNvPr id="589" name="Google Shape;589;p68"/>
            <p:cNvSpPr/>
            <p:nvPr/>
          </p:nvSpPr>
          <p:spPr>
            <a:xfrm>
              <a:off x="208150" y="5802725"/>
              <a:ext cx="763200" cy="2577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9"/>
          <p:cNvSpPr txBox="1"/>
          <p:nvPr/>
        </p:nvSpPr>
        <p:spPr>
          <a:xfrm>
            <a:off x="2504250" y="1395950"/>
            <a:ext cx="41355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2"/>
            </a:pPr>
            <a:r>
              <a:rPr lang="en" sz="1800">
                <a:latin typeface="Open Sans"/>
                <a:ea typeface="Open Sans"/>
                <a:cs typeface="Open Sans"/>
                <a:sym typeface="Open Sans"/>
              </a:rPr>
              <a:t>Copy everything from </a:t>
            </a:r>
            <a:r>
              <a:rPr lang="en" sz="1800" b="1">
                <a:latin typeface="Consolas"/>
                <a:ea typeface="Consolas"/>
                <a:cs typeface="Consolas"/>
                <a:sym typeface="Consolas"/>
              </a:rPr>
              <a:t>index.js</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95" name="Google Shape;595;p6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Add the Code: </a:t>
            </a:r>
            <a:r>
              <a:rPr lang="en" sz="3000" b="1">
                <a:latin typeface="Consolas"/>
                <a:ea typeface="Consolas"/>
                <a:cs typeface="Consolas"/>
                <a:sym typeface="Consolas"/>
              </a:rPr>
              <a:t>index.js</a:t>
            </a:r>
            <a:endParaRPr sz="3000" b="1">
              <a:latin typeface="Consolas"/>
              <a:ea typeface="Consolas"/>
              <a:cs typeface="Consolas"/>
              <a:sym typeface="Consolas"/>
            </a:endParaRPr>
          </a:p>
        </p:txBody>
      </p:sp>
      <p:pic>
        <p:nvPicPr>
          <p:cNvPr id="596" name="Google Shape;596;p69"/>
          <p:cNvPicPr preferRelativeResize="0"/>
          <p:nvPr/>
        </p:nvPicPr>
        <p:blipFill>
          <a:blip r:embed="rId3">
            <a:alphaModFix/>
          </a:blip>
          <a:stretch>
            <a:fillRect/>
          </a:stretch>
        </p:blipFill>
        <p:spPr>
          <a:xfrm>
            <a:off x="1505887" y="2035575"/>
            <a:ext cx="6132223" cy="457029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0"/>
          <p:cNvSpPr txBox="1"/>
          <p:nvPr/>
        </p:nvSpPr>
        <p:spPr>
          <a:xfrm>
            <a:off x="401550" y="1395950"/>
            <a:ext cx="8340900" cy="5514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3"/>
            </a:pPr>
            <a:r>
              <a:rPr lang="en" sz="1800">
                <a:latin typeface="Open Sans"/>
                <a:ea typeface="Open Sans"/>
                <a:cs typeface="Open Sans"/>
                <a:sym typeface="Open Sans"/>
              </a:rPr>
              <a:t>Replace </a:t>
            </a:r>
            <a:r>
              <a:rPr lang="en" sz="1800" b="1">
                <a:latin typeface="Consolas"/>
                <a:ea typeface="Consolas"/>
                <a:cs typeface="Consolas"/>
                <a:sym typeface="Consolas"/>
              </a:rPr>
              <a:t>index.js</a:t>
            </a:r>
            <a:r>
              <a:rPr lang="en" sz="1800">
                <a:latin typeface="Open Sans"/>
                <a:ea typeface="Open Sans"/>
                <a:cs typeface="Open Sans"/>
                <a:sym typeface="Open Sans"/>
              </a:rPr>
              <a:t> in the Dialogflow editor with the code you just copied. </a:t>
            </a:r>
            <a:endParaRPr sz="1800">
              <a:latin typeface="Open Sans"/>
              <a:ea typeface="Open Sans"/>
              <a:cs typeface="Open Sans"/>
              <a:sym typeface="Open Sans"/>
            </a:endParaRPr>
          </a:p>
        </p:txBody>
      </p:sp>
      <p:sp>
        <p:nvSpPr>
          <p:cNvPr id="602" name="Google Shape;602;p70"/>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Add the Code: </a:t>
            </a:r>
            <a:r>
              <a:rPr lang="en" sz="3000" b="1">
                <a:latin typeface="Consolas"/>
                <a:ea typeface="Consolas"/>
                <a:cs typeface="Consolas"/>
                <a:sym typeface="Consolas"/>
              </a:rPr>
              <a:t>index.js</a:t>
            </a:r>
            <a:endParaRPr sz="3000" b="1">
              <a:latin typeface="Consolas"/>
              <a:ea typeface="Consolas"/>
              <a:cs typeface="Consolas"/>
              <a:sym typeface="Consolas"/>
            </a:endParaRPr>
          </a:p>
        </p:txBody>
      </p:sp>
      <p:pic>
        <p:nvPicPr>
          <p:cNvPr id="603" name="Google Shape;603;p70"/>
          <p:cNvPicPr preferRelativeResize="0"/>
          <p:nvPr/>
        </p:nvPicPr>
        <p:blipFill>
          <a:blip r:embed="rId3">
            <a:alphaModFix/>
          </a:blip>
          <a:stretch>
            <a:fillRect/>
          </a:stretch>
        </p:blipFill>
        <p:spPr>
          <a:xfrm>
            <a:off x="1199487" y="2083550"/>
            <a:ext cx="6745025" cy="45891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1"/>
          <p:cNvSpPr txBox="1"/>
          <p:nvPr/>
        </p:nvSpPr>
        <p:spPr>
          <a:xfrm>
            <a:off x="340800" y="1548350"/>
            <a:ext cx="8462400" cy="5514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Repeat the previous steps to replace </a:t>
            </a:r>
            <a:r>
              <a:rPr lang="en" sz="1800" b="1">
                <a:latin typeface="Consolas"/>
                <a:ea typeface="Consolas"/>
                <a:cs typeface="Consolas"/>
                <a:sym typeface="Consolas"/>
              </a:rPr>
              <a:t>package.json</a:t>
            </a:r>
            <a:r>
              <a:rPr lang="en" sz="1800">
                <a:latin typeface="Open Sans"/>
                <a:ea typeface="Open Sans"/>
                <a:cs typeface="Open Sans"/>
                <a:sym typeface="Open Sans"/>
              </a:rPr>
              <a:t> with the contents of  </a:t>
            </a:r>
            <a:r>
              <a:rPr lang="en" sz="1800" b="1">
                <a:latin typeface="Consolas"/>
                <a:ea typeface="Consolas"/>
                <a:cs typeface="Consolas"/>
                <a:sym typeface="Consolas"/>
              </a:rPr>
              <a:t>package.json</a:t>
            </a:r>
            <a:r>
              <a:rPr lang="en" sz="1800">
                <a:latin typeface="Open Sans"/>
                <a:ea typeface="Open Sans"/>
                <a:cs typeface="Open Sans"/>
                <a:sym typeface="Open Sans"/>
              </a:rPr>
              <a:t> from GitHub. </a:t>
            </a:r>
            <a:endParaRPr sz="1800">
              <a:latin typeface="Open Sans"/>
              <a:ea typeface="Open Sans"/>
              <a:cs typeface="Open Sans"/>
              <a:sym typeface="Open Sans"/>
            </a:endParaRPr>
          </a:p>
        </p:txBody>
      </p:sp>
      <p:sp>
        <p:nvSpPr>
          <p:cNvPr id="609" name="Google Shape;609;p71"/>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Add the Code: </a:t>
            </a:r>
            <a:r>
              <a:rPr lang="en" sz="3000" b="1">
                <a:latin typeface="Consolas"/>
                <a:ea typeface="Consolas"/>
                <a:cs typeface="Consolas"/>
                <a:sym typeface="Consolas"/>
              </a:rPr>
              <a:t>package.json</a:t>
            </a:r>
            <a:endParaRPr sz="3000" b="1">
              <a:latin typeface="Consolas"/>
              <a:ea typeface="Consolas"/>
              <a:cs typeface="Consolas"/>
              <a:sym typeface="Consolas"/>
            </a:endParaRPr>
          </a:p>
        </p:txBody>
      </p:sp>
      <p:pic>
        <p:nvPicPr>
          <p:cNvPr id="610" name="Google Shape;610;p71"/>
          <p:cNvPicPr preferRelativeResize="0"/>
          <p:nvPr/>
        </p:nvPicPr>
        <p:blipFill>
          <a:blip r:embed="rId3">
            <a:alphaModFix/>
          </a:blip>
          <a:stretch>
            <a:fillRect/>
          </a:stretch>
        </p:blipFill>
        <p:spPr>
          <a:xfrm>
            <a:off x="1426700" y="2291525"/>
            <a:ext cx="6290597" cy="44007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72"/>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Now that you've added the code to your Action, let's dive into the code to understand what it does! </a:t>
            </a:r>
            <a:endParaRPr sz="3000" b="1">
              <a:solidFill>
                <a:schemeClr val="lt1"/>
              </a:solidFill>
              <a:latin typeface="Open Sans"/>
              <a:ea typeface="Open Sans"/>
              <a:cs typeface="Open Sans"/>
              <a:sym typeface="Open Sans"/>
            </a:endParaRPr>
          </a:p>
        </p:txBody>
      </p:sp>
      <p:sp>
        <p:nvSpPr>
          <p:cNvPr id="616" name="Google Shape;616;p7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p:nvPr/>
        </p:nvSpPr>
        <p:spPr>
          <a:xfrm>
            <a:off x="722525" y="1610038"/>
            <a:ext cx="76989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latin typeface="Open Sans"/>
              <a:ea typeface="Open Sans"/>
              <a:cs typeface="Open Sans"/>
              <a:sym typeface="Open Sans"/>
            </a:endParaRPr>
          </a:p>
        </p:txBody>
      </p:sp>
      <p:sp>
        <p:nvSpPr>
          <p:cNvPr id="188" name="Google Shape;188;p24"/>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What tools are we going to use? </a:t>
            </a:r>
            <a:endParaRPr sz="3000" b="1">
              <a:latin typeface="Open Sans"/>
              <a:ea typeface="Open Sans"/>
              <a:cs typeface="Open Sans"/>
              <a:sym typeface="Open Sans"/>
            </a:endParaRPr>
          </a:p>
        </p:txBody>
      </p:sp>
      <p:pic>
        <p:nvPicPr>
          <p:cNvPr id="189" name="Google Shape;189;p24"/>
          <p:cNvPicPr preferRelativeResize="0"/>
          <p:nvPr/>
        </p:nvPicPr>
        <p:blipFill>
          <a:blip r:embed="rId3">
            <a:alphaModFix/>
          </a:blip>
          <a:stretch>
            <a:fillRect/>
          </a:stretch>
        </p:blipFill>
        <p:spPr>
          <a:xfrm>
            <a:off x="6398875" y="3869450"/>
            <a:ext cx="2354625" cy="2354625"/>
          </a:xfrm>
          <a:prstGeom prst="rect">
            <a:avLst/>
          </a:prstGeom>
          <a:noFill/>
          <a:ln>
            <a:noFill/>
          </a:ln>
        </p:spPr>
      </p:pic>
      <p:grpSp>
        <p:nvGrpSpPr>
          <p:cNvPr id="190" name="Google Shape;190;p24"/>
          <p:cNvGrpSpPr/>
          <p:nvPr/>
        </p:nvGrpSpPr>
        <p:grpSpPr>
          <a:xfrm>
            <a:off x="128625" y="1902364"/>
            <a:ext cx="2892598" cy="1862942"/>
            <a:chOff x="174710" y="3371420"/>
            <a:chExt cx="4195211" cy="1763482"/>
          </a:xfrm>
        </p:grpSpPr>
        <p:grpSp>
          <p:nvGrpSpPr>
            <p:cNvPr id="191" name="Google Shape;191;p24"/>
            <p:cNvGrpSpPr/>
            <p:nvPr/>
          </p:nvGrpSpPr>
          <p:grpSpPr>
            <a:xfrm>
              <a:off x="174712" y="3824483"/>
              <a:ext cx="4195208" cy="1310419"/>
              <a:chOff x="160490" y="202883"/>
              <a:chExt cx="5525100" cy="1310419"/>
            </a:xfrm>
          </p:grpSpPr>
          <p:sp>
            <p:nvSpPr>
              <p:cNvPr id="192" name="Google Shape;192;p24"/>
              <p:cNvSpPr/>
              <p:nvPr/>
            </p:nvSpPr>
            <p:spPr>
              <a:xfrm>
                <a:off x="160490" y="202883"/>
                <a:ext cx="5525100" cy="1267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193" name="Google Shape;193;p24"/>
              <p:cNvSpPr txBox="1"/>
              <p:nvPr/>
            </p:nvSpPr>
            <p:spPr>
              <a:xfrm>
                <a:off x="240437" y="271602"/>
                <a:ext cx="5367000" cy="1241700"/>
              </a:xfrm>
              <a:prstGeom prst="rect">
                <a:avLst/>
              </a:prstGeom>
              <a:noFill/>
              <a:ln>
                <a:noFill/>
              </a:ln>
            </p:spPr>
            <p:txBody>
              <a:bodyPr spcFirstLastPara="1" wrap="square" lIns="50800" tIns="50800" rIns="50800" bIns="50800" anchor="t" anchorCtr="0">
                <a:noAutofit/>
              </a:bodyPr>
              <a:lstStyle/>
              <a:p>
                <a:pPr marL="0" lvl="0" indent="0" algn="just" rtl="0">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programming language used for many different types of apps</a:t>
                </a:r>
                <a:endParaRPr sz="1800" b="1" u="sng">
                  <a:solidFill>
                    <a:srgbClr val="FFFFFF"/>
                  </a:solidFill>
                  <a:latin typeface="Open Sans"/>
                  <a:ea typeface="Open Sans"/>
                  <a:cs typeface="Open Sans"/>
                  <a:sym typeface="Open Sans"/>
                </a:endParaRPr>
              </a:p>
            </p:txBody>
          </p:sp>
        </p:grpSp>
        <p:sp>
          <p:nvSpPr>
            <p:cNvPr id="194" name="Google Shape;194;p24"/>
            <p:cNvSpPr/>
            <p:nvPr/>
          </p:nvSpPr>
          <p:spPr>
            <a:xfrm>
              <a:off x="174710" y="3371420"/>
              <a:ext cx="4195200" cy="45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JavaScript</a:t>
              </a:r>
              <a:endParaRPr sz="1800" b="1" i="0" u="none" strike="noStrike" cap="none">
                <a:solidFill>
                  <a:srgbClr val="FFD966"/>
                </a:solidFill>
                <a:latin typeface="Open Sans"/>
                <a:ea typeface="Open Sans"/>
                <a:cs typeface="Open Sans"/>
                <a:sym typeface="Open Sans"/>
              </a:endParaRPr>
            </a:p>
          </p:txBody>
        </p:sp>
      </p:grpSp>
      <p:grpSp>
        <p:nvGrpSpPr>
          <p:cNvPr id="195" name="Google Shape;195;p24"/>
          <p:cNvGrpSpPr/>
          <p:nvPr/>
        </p:nvGrpSpPr>
        <p:grpSpPr>
          <a:xfrm>
            <a:off x="3121296" y="1902354"/>
            <a:ext cx="2901408" cy="1817957"/>
            <a:chOff x="174710" y="3371420"/>
            <a:chExt cx="4195211" cy="1720898"/>
          </a:xfrm>
        </p:grpSpPr>
        <p:grpSp>
          <p:nvGrpSpPr>
            <p:cNvPr id="196" name="Google Shape;196;p24"/>
            <p:cNvGrpSpPr/>
            <p:nvPr/>
          </p:nvGrpSpPr>
          <p:grpSpPr>
            <a:xfrm>
              <a:off x="174712" y="3824518"/>
              <a:ext cx="4195208" cy="1267800"/>
              <a:chOff x="160490" y="202918"/>
              <a:chExt cx="5525100" cy="1267800"/>
            </a:xfrm>
          </p:grpSpPr>
          <p:sp>
            <p:nvSpPr>
              <p:cNvPr id="197" name="Google Shape;197;p24"/>
              <p:cNvSpPr/>
              <p:nvPr/>
            </p:nvSpPr>
            <p:spPr>
              <a:xfrm>
                <a:off x="160490" y="202918"/>
                <a:ext cx="5525100" cy="1267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198" name="Google Shape;198;p24"/>
              <p:cNvSpPr txBox="1"/>
              <p:nvPr/>
            </p:nvSpPr>
            <p:spPr>
              <a:xfrm>
                <a:off x="240462" y="271596"/>
                <a:ext cx="5367000" cy="1080600"/>
              </a:xfrm>
              <a:prstGeom prst="rect">
                <a:avLst/>
              </a:prstGeom>
              <a:noFill/>
              <a:ln>
                <a:noFill/>
              </a:ln>
            </p:spPr>
            <p:txBody>
              <a:bodyPr spcFirstLastPara="1" wrap="square" lIns="50800" tIns="50800" rIns="50800" bIns="50800" anchor="t" anchorCtr="0">
                <a:noAutofit/>
              </a:bodyPr>
              <a:lstStyle/>
              <a:p>
                <a:pPr marL="0" lvl="0" indent="0" algn="just" rtl="0">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set of tools and services for creating applications that are connected to the web</a:t>
                </a:r>
                <a:endParaRPr sz="1800" b="1" u="sng">
                  <a:solidFill>
                    <a:srgbClr val="FFFFFF"/>
                  </a:solidFill>
                  <a:latin typeface="Open Sans"/>
                  <a:ea typeface="Open Sans"/>
                  <a:cs typeface="Open Sans"/>
                  <a:sym typeface="Open Sans"/>
                </a:endParaRPr>
              </a:p>
            </p:txBody>
          </p:sp>
        </p:grpSp>
        <p:sp>
          <p:nvSpPr>
            <p:cNvPr id="199" name="Google Shape;199;p24"/>
            <p:cNvSpPr/>
            <p:nvPr/>
          </p:nvSpPr>
          <p:spPr>
            <a:xfrm>
              <a:off x="174710" y="3371420"/>
              <a:ext cx="4195200" cy="45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Google Cloud Platform</a:t>
              </a:r>
              <a:endParaRPr sz="1800" b="1" i="0" u="none" strike="noStrike" cap="none">
                <a:solidFill>
                  <a:srgbClr val="FFD966"/>
                </a:solidFill>
                <a:latin typeface="Open Sans"/>
                <a:ea typeface="Open Sans"/>
                <a:cs typeface="Open Sans"/>
                <a:sym typeface="Open Sans"/>
              </a:endParaRPr>
            </a:p>
          </p:txBody>
        </p:sp>
      </p:grpSp>
      <p:grpSp>
        <p:nvGrpSpPr>
          <p:cNvPr id="200" name="Google Shape;200;p24"/>
          <p:cNvGrpSpPr/>
          <p:nvPr/>
        </p:nvGrpSpPr>
        <p:grpSpPr>
          <a:xfrm>
            <a:off x="6122769" y="1902360"/>
            <a:ext cx="2906860" cy="1817940"/>
            <a:chOff x="174707" y="3371420"/>
            <a:chExt cx="4195208" cy="1720882"/>
          </a:xfrm>
        </p:grpSpPr>
        <p:grpSp>
          <p:nvGrpSpPr>
            <p:cNvPr id="201" name="Google Shape;201;p24"/>
            <p:cNvGrpSpPr/>
            <p:nvPr/>
          </p:nvGrpSpPr>
          <p:grpSpPr>
            <a:xfrm>
              <a:off x="174707" y="3824487"/>
              <a:ext cx="4195208" cy="1267815"/>
              <a:chOff x="160483" y="202887"/>
              <a:chExt cx="5525100" cy="1267815"/>
            </a:xfrm>
          </p:grpSpPr>
          <p:sp>
            <p:nvSpPr>
              <p:cNvPr id="202" name="Google Shape;202;p24"/>
              <p:cNvSpPr/>
              <p:nvPr/>
            </p:nvSpPr>
            <p:spPr>
              <a:xfrm>
                <a:off x="160483" y="202887"/>
                <a:ext cx="5525100" cy="1267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203" name="Google Shape;203;p24"/>
              <p:cNvSpPr txBox="1"/>
              <p:nvPr/>
            </p:nvSpPr>
            <p:spPr>
              <a:xfrm>
                <a:off x="240437" y="271602"/>
                <a:ext cx="5367000" cy="1199100"/>
              </a:xfrm>
              <a:prstGeom prst="rect">
                <a:avLst/>
              </a:prstGeom>
              <a:noFill/>
              <a:ln>
                <a:noFill/>
              </a:ln>
            </p:spPr>
            <p:txBody>
              <a:bodyPr spcFirstLastPara="1" wrap="square" lIns="50800" tIns="50800" rIns="50800" bIns="50800" anchor="t" anchorCtr="0">
                <a:noAutofit/>
              </a:bodyPr>
              <a:lstStyle/>
              <a:p>
                <a:pPr marL="0" lvl="0" indent="0" algn="just" rtl="0">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Twitter’s developer platform that allows programmatic interactions with Twitter</a:t>
                </a:r>
                <a:endParaRPr sz="1800" b="1" u="sng">
                  <a:solidFill>
                    <a:srgbClr val="FFFFFF"/>
                  </a:solidFill>
                  <a:latin typeface="Open Sans"/>
                  <a:ea typeface="Open Sans"/>
                  <a:cs typeface="Open Sans"/>
                  <a:sym typeface="Open Sans"/>
                </a:endParaRPr>
              </a:p>
            </p:txBody>
          </p:sp>
        </p:grpSp>
        <p:sp>
          <p:nvSpPr>
            <p:cNvPr id="204" name="Google Shape;204;p24"/>
            <p:cNvSpPr/>
            <p:nvPr/>
          </p:nvSpPr>
          <p:spPr>
            <a:xfrm>
              <a:off x="174710" y="3371420"/>
              <a:ext cx="4195200" cy="45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The Twitter API</a:t>
              </a:r>
              <a:endParaRPr sz="1800" b="1" i="0" u="none" strike="noStrike" cap="none">
                <a:solidFill>
                  <a:srgbClr val="FFD966"/>
                </a:solidFill>
                <a:latin typeface="Open Sans"/>
                <a:ea typeface="Open Sans"/>
                <a:cs typeface="Open Sans"/>
                <a:sym typeface="Open Sans"/>
              </a:endParaRPr>
            </a:p>
          </p:txBody>
        </p:sp>
      </p:grpSp>
      <p:grpSp>
        <p:nvGrpSpPr>
          <p:cNvPr id="205" name="Google Shape;205;p24"/>
          <p:cNvGrpSpPr/>
          <p:nvPr/>
        </p:nvGrpSpPr>
        <p:grpSpPr>
          <a:xfrm>
            <a:off x="128624" y="3943127"/>
            <a:ext cx="2892598" cy="1862936"/>
            <a:chOff x="174710" y="3371420"/>
            <a:chExt cx="4195211" cy="2080563"/>
          </a:xfrm>
        </p:grpSpPr>
        <p:grpSp>
          <p:nvGrpSpPr>
            <p:cNvPr id="206" name="Google Shape;206;p24"/>
            <p:cNvGrpSpPr/>
            <p:nvPr/>
          </p:nvGrpSpPr>
          <p:grpSpPr>
            <a:xfrm>
              <a:off x="174712" y="3824483"/>
              <a:ext cx="4195208" cy="1627500"/>
              <a:chOff x="160490" y="202883"/>
              <a:chExt cx="5525100" cy="1627500"/>
            </a:xfrm>
          </p:grpSpPr>
          <p:sp>
            <p:nvSpPr>
              <p:cNvPr id="207" name="Google Shape;207;p24"/>
              <p:cNvSpPr/>
              <p:nvPr/>
            </p:nvSpPr>
            <p:spPr>
              <a:xfrm>
                <a:off x="160490" y="202883"/>
                <a:ext cx="5525100" cy="16275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208" name="Google Shape;208;p24"/>
              <p:cNvSpPr txBox="1"/>
              <p:nvPr/>
            </p:nvSpPr>
            <p:spPr>
              <a:xfrm>
                <a:off x="240427" y="271596"/>
                <a:ext cx="5367000" cy="1089300"/>
              </a:xfrm>
              <a:prstGeom prst="rect">
                <a:avLst/>
              </a:prstGeom>
              <a:noFill/>
              <a:ln>
                <a:noFill/>
              </a:ln>
            </p:spPr>
            <p:txBody>
              <a:bodyPr spcFirstLastPara="1" wrap="square" lIns="50800" tIns="50800" rIns="50800" bIns="50800" anchor="t" anchorCtr="0">
                <a:noAutofit/>
              </a:bodyPr>
              <a:lstStyle/>
              <a:p>
                <a:pPr marL="0" lvl="0" indent="0" algn="just" rtl="0">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Google service that enables you to create Actions for Google Assistant</a:t>
                </a:r>
                <a:endParaRPr sz="1800" b="1" u="sng">
                  <a:solidFill>
                    <a:srgbClr val="FFFFFF"/>
                  </a:solidFill>
                  <a:latin typeface="Open Sans"/>
                  <a:ea typeface="Open Sans"/>
                  <a:cs typeface="Open Sans"/>
                  <a:sym typeface="Open Sans"/>
                </a:endParaRPr>
              </a:p>
            </p:txBody>
          </p:sp>
        </p:grpSp>
        <p:sp>
          <p:nvSpPr>
            <p:cNvPr id="209" name="Google Shape;209;p24"/>
            <p:cNvSpPr/>
            <p:nvPr/>
          </p:nvSpPr>
          <p:spPr>
            <a:xfrm>
              <a:off x="174710" y="3371420"/>
              <a:ext cx="4195200" cy="45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Actions on Google</a:t>
              </a:r>
              <a:endParaRPr sz="1800" b="1" i="0" u="none" strike="noStrike" cap="none">
                <a:solidFill>
                  <a:srgbClr val="FFD966"/>
                </a:solidFill>
                <a:latin typeface="Open Sans"/>
                <a:ea typeface="Open Sans"/>
                <a:cs typeface="Open Sans"/>
                <a:sym typeface="Open Sans"/>
              </a:endParaRPr>
            </a:p>
          </p:txBody>
        </p:sp>
      </p:grpSp>
      <p:grpSp>
        <p:nvGrpSpPr>
          <p:cNvPr id="210" name="Google Shape;210;p24"/>
          <p:cNvGrpSpPr/>
          <p:nvPr/>
        </p:nvGrpSpPr>
        <p:grpSpPr>
          <a:xfrm>
            <a:off x="3125699" y="3943127"/>
            <a:ext cx="2892598" cy="1862936"/>
            <a:chOff x="174710" y="3371420"/>
            <a:chExt cx="4195211" cy="2080563"/>
          </a:xfrm>
        </p:grpSpPr>
        <p:grpSp>
          <p:nvGrpSpPr>
            <p:cNvPr id="211" name="Google Shape;211;p24"/>
            <p:cNvGrpSpPr/>
            <p:nvPr/>
          </p:nvGrpSpPr>
          <p:grpSpPr>
            <a:xfrm>
              <a:off x="174712" y="3824483"/>
              <a:ext cx="4195208" cy="1627500"/>
              <a:chOff x="160490" y="202883"/>
              <a:chExt cx="5525100" cy="1627500"/>
            </a:xfrm>
          </p:grpSpPr>
          <p:sp>
            <p:nvSpPr>
              <p:cNvPr id="212" name="Google Shape;212;p24"/>
              <p:cNvSpPr/>
              <p:nvPr/>
            </p:nvSpPr>
            <p:spPr>
              <a:xfrm>
                <a:off x="160490" y="202883"/>
                <a:ext cx="5525100" cy="16275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213" name="Google Shape;213;p24"/>
              <p:cNvSpPr txBox="1"/>
              <p:nvPr/>
            </p:nvSpPr>
            <p:spPr>
              <a:xfrm>
                <a:off x="240427" y="271590"/>
                <a:ext cx="5367000" cy="781800"/>
              </a:xfrm>
              <a:prstGeom prst="rect">
                <a:avLst/>
              </a:prstGeom>
              <a:noFill/>
              <a:ln>
                <a:noFill/>
              </a:ln>
            </p:spPr>
            <p:txBody>
              <a:bodyPr spcFirstLastPara="1" wrap="square" lIns="50800" tIns="50800" rIns="50800" bIns="50800" anchor="t" anchorCtr="0">
                <a:noAutofit/>
              </a:bodyPr>
              <a:lstStyle/>
              <a:p>
                <a:pPr marL="0" lvl="0" indent="0" algn="just" rtl="0">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Google service that enables you to easily create conversational interfaces for your Actions</a:t>
                </a:r>
                <a:endParaRPr sz="1800" b="1" u="sng">
                  <a:solidFill>
                    <a:srgbClr val="FFFFFF"/>
                  </a:solidFill>
                  <a:latin typeface="Open Sans"/>
                  <a:ea typeface="Open Sans"/>
                  <a:cs typeface="Open Sans"/>
                  <a:sym typeface="Open Sans"/>
                </a:endParaRPr>
              </a:p>
            </p:txBody>
          </p:sp>
        </p:grpSp>
        <p:sp>
          <p:nvSpPr>
            <p:cNvPr id="214" name="Google Shape;214;p24"/>
            <p:cNvSpPr/>
            <p:nvPr/>
          </p:nvSpPr>
          <p:spPr>
            <a:xfrm>
              <a:off x="174710" y="3371420"/>
              <a:ext cx="4195200" cy="45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Dialogflow</a:t>
              </a:r>
              <a:endParaRPr sz="1800" b="1" i="0" u="none" strike="noStrike" cap="none">
                <a:solidFill>
                  <a:srgbClr val="FFD966"/>
                </a:solidFill>
                <a:latin typeface="Open Sans"/>
                <a:ea typeface="Open Sans"/>
                <a:cs typeface="Open Sans"/>
                <a:sym typeface="Open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622" name="Google Shape;622;p73"/>
          <p:cNvSpPr txBox="1"/>
          <p:nvPr/>
        </p:nvSpPr>
        <p:spPr>
          <a:xfrm>
            <a:off x="660950" y="4323550"/>
            <a:ext cx="7822200" cy="2160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Open Sans"/>
                <a:ea typeface="Open Sans"/>
                <a:cs typeface="Open Sans"/>
                <a:sym typeface="Open Sans"/>
              </a:rPr>
              <a:t>Line 5</a:t>
            </a:r>
            <a:r>
              <a:rPr lang="en" sz="1800">
                <a:latin typeface="Open Sans"/>
                <a:ea typeface="Open Sans"/>
                <a:cs typeface="Open Sans"/>
                <a:sym typeface="Open Sans"/>
              </a:rPr>
              <a:t> allows our Action to use firebase-functions</a:t>
            </a:r>
            <a:endParaRPr sz="1800">
              <a:latin typeface="Open Sans"/>
              <a:ea typeface="Open Sans"/>
              <a:cs typeface="Open Sans"/>
              <a:sym typeface="Open Sans"/>
            </a:endParaRPr>
          </a:p>
          <a:p>
            <a:pPr marL="0" lvl="0" indent="0" algn="l" rtl="0">
              <a:lnSpc>
                <a:spcPct val="150000"/>
              </a:lnSpc>
              <a:spcBef>
                <a:spcPts val="0"/>
              </a:spcBef>
              <a:spcAft>
                <a:spcPts val="0"/>
              </a:spcAft>
              <a:buNone/>
            </a:pPr>
            <a:r>
              <a:rPr lang="en" sz="1800" b="1">
                <a:latin typeface="Open Sans"/>
                <a:ea typeface="Open Sans"/>
                <a:cs typeface="Open Sans"/>
                <a:sym typeface="Open Sans"/>
              </a:rPr>
              <a:t>Line 6</a:t>
            </a:r>
            <a:r>
              <a:rPr lang="en" sz="1800">
                <a:latin typeface="Open Sans"/>
                <a:ea typeface="Open Sans"/>
                <a:cs typeface="Open Sans"/>
                <a:sym typeface="Open Sans"/>
              </a:rPr>
              <a:t> </a:t>
            </a:r>
            <a:r>
              <a:rPr lang="en" sz="1800">
                <a:solidFill>
                  <a:schemeClr val="dk1"/>
                </a:solidFill>
                <a:latin typeface="Open Sans"/>
                <a:ea typeface="Open Sans"/>
                <a:cs typeface="Open Sans"/>
                <a:sym typeface="Open Sans"/>
              </a:rPr>
              <a:t>allows our Action to use google-cloud/language</a:t>
            </a:r>
            <a:endParaRPr sz="18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1800" b="1">
                <a:solidFill>
                  <a:schemeClr val="dk1"/>
                </a:solidFill>
                <a:latin typeface="Open Sans"/>
                <a:ea typeface="Open Sans"/>
                <a:cs typeface="Open Sans"/>
                <a:sym typeface="Open Sans"/>
              </a:rPr>
              <a:t>Line 7</a:t>
            </a:r>
            <a:r>
              <a:rPr lang="en" sz="1800">
                <a:solidFill>
                  <a:schemeClr val="dk1"/>
                </a:solidFill>
                <a:latin typeface="Open Sans"/>
                <a:ea typeface="Open Sans"/>
                <a:cs typeface="Open Sans"/>
                <a:sym typeface="Open Sans"/>
              </a:rPr>
              <a:t> allows our Action to use JavaScript promises</a:t>
            </a:r>
            <a:endParaRPr sz="18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Line 8</a:t>
            </a:r>
            <a:r>
              <a:rPr lang="en" sz="1800">
                <a:solidFill>
                  <a:schemeClr val="dk1"/>
                </a:solidFill>
                <a:latin typeface="Open Sans"/>
                <a:ea typeface="Open Sans"/>
                <a:cs typeface="Open Sans"/>
                <a:sym typeface="Open Sans"/>
              </a:rPr>
              <a:t> allows our Action to use the the actions-on-google library</a:t>
            </a:r>
            <a:endParaRPr sz="1800">
              <a:solidFill>
                <a:schemeClr val="dk1"/>
              </a:solidFill>
              <a:latin typeface="Open Sans"/>
              <a:ea typeface="Open Sans"/>
              <a:cs typeface="Open Sans"/>
              <a:sym typeface="Open Sans"/>
            </a:endParaRPr>
          </a:p>
        </p:txBody>
      </p:sp>
      <p:sp>
        <p:nvSpPr>
          <p:cNvPr id="623" name="Google Shape;623;p73"/>
          <p:cNvSpPr txBox="1"/>
          <p:nvPr/>
        </p:nvSpPr>
        <p:spPr>
          <a:xfrm>
            <a:off x="161550" y="1336525"/>
            <a:ext cx="8820900" cy="10842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800">
                <a:latin typeface="Open Sans"/>
                <a:ea typeface="Open Sans"/>
                <a:cs typeface="Open Sans"/>
                <a:sym typeface="Open Sans"/>
              </a:rPr>
              <a:t>The app that our Action will use to manage incoming and outgoing requests is a Node.js app. This app uses several Node packages to make development easier. </a:t>
            </a:r>
            <a:endParaRPr sz="1800">
              <a:latin typeface="Open Sans"/>
              <a:ea typeface="Open Sans"/>
              <a:cs typeface="Open Sans"/>
              <a:sym typeface="Open Sans"/>
            </a:endParaRPr>
          </a:p>
        </p:txBody>
      </p:sp>
      <p:pic>
        <p:nvPicPr>
          <p:cNvPr id="624" name="Google Shape;624;p73"/>
          <p:cNvPicPr preferRelativeResize="0"/>
          <p:nvPr/>
        </p:nvPicPr>
        <p:blipFill>
          <a:blip r:embed="rId3">
            <a:alphaModFix/>
          </a:blip>
          <a:stretch>
            <a:fillRect/>
          </a:stretch>
        </p:blipFill>
        <p:spPr>
          <a:xfrm>
            <a:off x="660838" y="2776984"/>
            <a:ext cx="7822325" cy="1209625"/>
          </a:xfrm>
          <a:prstGeom prst="rect">
            <a:avLst/>
          </a:prstGeom>
          <a:noFill/>
          <a:ln w="19050" cap="flat" cmpd="sng">
            <a:solidFill>
              <a:srgbClr val="000000"/>
            </a:solidFill>
            <a:prstDash val="solid"/>
            <a:round/>
            <a:headEnd type="none" w="sm" len="sm"/>
            <a:tailEnd type="none" w="sm" len="sm"/>
          </a:ln>
        </p:spPr>
      </p:pic>
      <p:sp>
        <p:nvSpPr>
          <p:cNvPr id="625" name="Google Shape;625;p73"/>
          <p:cNvSpPr/>
          <p:nvPr/>
        </p:nvSpPr>
        <p:spPr>
          <a:xfrm rot="5400000">
            <a:off x="4276500" y="1516088"/>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txBox="1"/>
          <p:nvPr/>
        </p:nvSpPr>
        <p:spPr>
          <a:xfrm>
            <a:off x="3538800" y="2286563"/>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74"/>
          <p:cNvPicPr preferRelativeResize="0"/>
          <p:nvPr/>
        </p:nvPicPr>
        <p:blipFill>
          <a:blip r:embed="rId3">
            <a:alphaModFix/>
          </a:blip>
          <a:stretch>
            <a:fillRect/>
          </a:stretch>
        </p:blipFill>
        <p:spPr>
          <a:xfrm>
            <a:off x="152400" y="2113313"/>
            <a:ext cx="8839200" cy="1421439"/>
          </a:xfrm>
          <a:prstGeom prst="rect">
            <a:avLst/>
          </a:prstGeom>
          <a:noFill/>
          <a:ln w="19050" cap="flat" cmpd="sng">
            <a:solidFill>
              <a:srgbClr val="000000"/>
            </a:solidFill>
            <a:prstDash val="solid"/>
            <a:round/>
            <a:headEnd type="none" w="sm" len="sm"/>
            <a:tailEnd type="none" w="sm" len="sm"/>
          </a:ln>
        </p:spPr>
      </p:pic>
      <p:sp>
        <p:nvSpPr>
          <p:cNvPr id="632" name="Google Shape;632;p74"/>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633" name="Google Shape;633;p74"/>
          <p:cNvSpPr txBox="1"/>
          <p:nvPr/>
        </p:nvSpPr>
        <p:spPr>
          <a:xfrm>
            <a:off x="333375" y="3933050"/>
            <a:ext cx="8477400" cy="224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Open Sans"/>
                <a:ea typeface="Open Sans"/>
                <a:cs typeface="Open Sans"/>
                <a:sym typeface="Open Sans"/>
              </a:rPr>
              <a:t>Line 11 </a:t>
            </a:r>
            <a:r>
              <a:rPr lang="en" sz="1800">
                <a:latin typeface="Open Sans"/>
                <a:ea typeface="Open Sans"/>
                <a:cs typeface="Open Sans"/>
                <a:sym typeface="Open Sans"/>
              </a:rPr>
              <a:t>creates a new instance of the Dialogflow app. </a:t>
            </a:r>
            <a:endParaRPr sz="1800">
              <a:latin typeface="Open Sans"/>
              <a:ea typeface="Open Sans"/>
              <a:cs typeface="Open Sans"/>
              <a:sym typeface="Open Sans"/>
            </a:endParaRPr>
          </a:p>
          <a:p>
            <a:pPr marL="0" lvl="0" indent="0" algn="l" rtl="0">
              <a:lnSpc>
                <a:spcPct val="150000"/>
              </a:lnSpc>
              <a:spcBef>
                <a:spcPts val="0"/>
              </a:spcBef>
              <a:spcAft>
                <a:spcPts val="0"/>
              </a:spcAft>
              <a:buNone/>
            </a:pPr>
            <a:r>
              <a:rPr lang="en" sz="1800" b="1">
                <a:latin typeface="Open Sans"/>
                <a:ea typeface="Open Sans"/>
                <a:cs typeface="Open Sans"/>
                <a:sym typeface="Open Sans"/>
              </a:rPr>
              <a:t>Lines 13 - 15 </a:t>
            </a:r>
            <a:r>
              <a:rPr lang="en" sz="1800">
                <a:latin typeface="Open Sans"/>
                <a:ea typeface="Open Sans"/>
                <a:cs typeface="Open Sans"/>
                <a:sym typeface="Open Sans"/>
              </a:rPr>
              <a:t>create an instance of the Natural Language Service client. It requires your project ID to work. Let's get that now! </a:t>
            </a:r>
            <a:endParaRPr sz="1800">
              <a:solidFill>
                <a:schemeClr val="dk1"/>
              </a:solidFill>
              <a:latin typeface="Open Sans"/>
              <a:ea typeface="Open Sans"/>
              <a:cs typeface="Open Sans"/>
              <a:sym typeface="Open Sans"/>
            </a:endParaRPr>
          </a:p>
        </p:txBody>
      </p:sp>
      <p:sp>
        <p:nvSpPr>
          <p:cNvPr id="634" name="Google Shape;634;p74"/>
          <p:cNvSpPr/>
          <p:nvPr/>
        </p:nvSpPr>
        <p:spPr>
          <a:xfrm rot="5400000">
            <a:off x="4276500" y="80212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4"/>
          <p:cNvSpPr txBox="1"/>
          <p:nvPr/>
        </p:nvSpPr>
        <p:spPr>
          <a:xfrm>
            <a:off x="3538800" y="157260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5"/>
          <p:cNvSpPr txBox="1"/>
          <p:nvPr/>
        </p:nvSpPr>
        <p:spPr>
          <a:xfrm>
            <a:off x="80700" y="1712525"/>
            <a:ext cx="8982600" cy="9030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In another browser window (don't close the one with your code), return to </a:t>
            </a:r>
            <a:r>
              <a:rPr lang="en" sz="1800" b="1">
                <a:latin typeface="Open Sans"/>
                <a:ea typeface="Open Sans"/>
                <a:cs typeface="Open Sans"/>
                <a:sym typeface="Open Sans"/>
              </a:rPr>
              <a:t>console.cloud.google.com</a:t>
            </a:r>
            <a:r>
              <a:rPr lang="en" sz="1800">
                <a:latin typeface="Open Sans"/>
                <a:ea typeface="Open Sans"/>
                <a:cs typeface="Open Sans"/>
                <a:sym typeface="Open Sans"/>
              </a:rPr>
              <a:t>. Copy your Project ID. If you have multiple GCP projects, make sure you're viewing the right one. </a:t>
            </a:r>
            <a:endParaRPr sz="1800">
              <a:latin typeface="Open Sans"/>
              <a:ea typeface="Open Sans"/>
              <a:cs typeface="Open Sans"/>
              <a:sym typeface="Open Sans"/>
            </a:endParaRPr>
          </a:p>
        </p:txBody>
      </p:sp>
      <p:sp>
        <p:nvSpPr>
          <p:cNvPr id="641" name="Google Shape;641;p7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Get Project ID </a:t>
            </a:r>
            <a:endParaRPr sz="3000" b="1">
              <a:latin typeface="Open Sans"/>
              <a:ea typeface="Open Sans"/>
              <a:cs typeface="Open Sans"/>
              <a:sym typeface="Open Sans"/>
            </a:endParaRPr>
          </a:p>
        </p:txBody>
      </p:sp>
      <p:grpSp>
        <p:nvGrpSpPr>
          <p:cNvPr id="642" name="Google Shape;642;p75"/>
          <p:cNvGrpSpPr/>
          <p:nvPr/>
        </p:nvGrpSpPr>
        <p:grpSpPr>
          <a:xfrm>
            <a:off x="2087400" y="2885400"/>
            <a:ext cx="4969194" cy="3803576"/>
            <a:chOff x="2287050" y="2855900"/>
            <a:chExt cx="4969194" cy="3803576"/>
          </a:xfrm>
        </p:grpSpPr>
        <p:pic>
          <p:nvPicPr>
            <p:cNvPr id="643" name="Google Shape;643;p75"/>
            <p:cNvPicPr preferRelativeResize="0"/>
            <p:nvPr/>
          </p:nvPicPr>
          <p:blipFill>
            <a:blip r:embed="rId3">
              <a:alphaModFix/>
            </a:blip>
            <a:stretch>
              <a:fillRect/>
            </a:stretch>
          </p:blipFill>
          <p:spPr>
            <a:xfrm>
              <a:off x="2287050" y="2855900"/>
              <a:ext cx="4969194" cy="3803576"/>
            </a:xfrm>
            <a:prstGeom prst="rect">
              <a:avLst/>
            </a:prstGeom>
            <a:noFill/>
            <a:ln w="19050" cap="flat" cmpd="sng">
              <a:solidFill>
                <a:srgbClr val="000000"/>
              </a:solidFill>
              <a:prstDash val="solid"/>
              <a:round/>
              <a:headEnd type="none" w="sm" len="sm"/>
              <a:tailEnd type="none" w="sm" len="sm"/>
            </a:ln>
          </p:spPr>
        </p:pic>
        <p:sp>
          <p:nvSpPr>
            <p:cNvPr id="644" name="Google Shape;644;p75"/>
            <p:cNvSpPr/>
            <p:nvPr/>
          </p:nvSpPr>
          <p:spPr>
            <a:xfrm>
              <a:off x="3004850" y="5065700"/>
              <a:ext cx="1788300" cy="45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76"/>
          <p:cNvSpPr txBox="1"/>
          <p:nvPr/>
        </p:nvSpPr>
        <p:spPr>
          <a:xfrm>
            <a:off x="152400" y="2089825"/>
            <a:ext cx="8839200" cy="11160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Back in the code editor, paste your Project ID into line 14. This connects your code to the correct project. Now, back to the review!</a:t>
            </a:r>
            <a:endParaRPr sz="1800">
              <a:latin typeface="Open Sans"/>
              <a:ea typeface="Open Sans"/>
              <a:cs typeface="Open Sans"/>
              <a:sym typeface="Open Sans"/>
            </a:endParaRPr>
          </a:p>
        </p:txBody>
      </p:sp>
      <p:sp>
        <p:nvSpPr>
          <p:cNvPr id="650" name="Google Shape;650;p76"/>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Get Project ID </a:t>
            </a:r>
            <a:endParaRPr sz="3000" b="1">
              <a:latin typeface="Open Sans"/>
              <a:ea typeface="Open Sans"/>
              <a:cs typeface="Open Sans"/>
              <a:sym typeface="Open Sans"/>
            </a:endParaRPr>
          </a:p>
        </p:txBody>
      </p:sp>
      <p:pic>
        <p:nvPicPr>
          <p:cNvPr id="651" name="Google Shape;651;p76"/>
          <p:cNvPicPr preferRelativeResize="0"/>
          <p:nvPr/>
        </p:nvPicPr>
        <p:blipFill>
          <a:blip r:embed="rId3">
            <a:alphaModFix/>
          </a:blip>
          <a:stretch>
            <a:fillRect/>
          </a:stretch>
        </p:blipFill>
        <p:spPr>
          <a:xfrm>
            <a:off x="152400" y="3501275"/>
            <a:ext cx="8839200" cy="88269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77"/>
          <p:cNvPicPr preferRelativeResize="0"/>
          <p:nvPr/>
        </p:nvPicPr>
        <p:blipFill>
          <a:blip r:embed="rId3">
            <a:alphaModFix/>
          </a:blip>
          <a:stretch>
            <a:fillRect/>
          </a:stretch>
        </p:blipFill>
        <p:spPr>
          <a:xfrm>
            <a:off x="1479606" y="2096025"/>
            <a:ext cx="6184788" cy="2531750"/>
          </a:xfrm>
          <a:prstGeom prst="rect">
            <a:avLst/>
          </a:prstGeom>
          <a:noFill/>
          <a:ln w="19050" cap="flat" cmpd="sng">
            <a:solidFill>
              <a:srgbClr val="000000"/>
            </a:solidFill>
            <a:prstDash val="solid"/>
            <a:round/>
            <a:headEnd type="none" w="sm" len="sm"/>
            <a:tailEnd type="none" w="sm" len="sm"/>
          </a:ln>
        </p:spPr>
      </p:pic>
      <p:sp>
        <p:nvSpPr>
          <p:cNvPr id="657" name="Google Shape;657;p7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658" name="Google Shape;658;p77"/>
          <p:cNvSpPr txBox="1"/>
          <p:nvPr/>
        </p:nvSpPr>
        <p:spPr>
          <a:xfrm>
            <a:off x="333300" y="4856375"/>
            <a:ext cx="8477400" cy="1627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800">
                <a:latin typeface="Open Sans"/>
                <a:ea typeface="Open Sans"/>
                <a:cs typeface="Open Sans"/>
                <a:sym typeface="Open Sans"/>
              </a:rPr>
              <a:t>Remember that our Action runs sentiment analysis on tweets. To be able to do that, we need to use the Twitter API to pull tweets. This code allows us to make requests to the Twitter API. API calls require a consumer key and a consumer secret. Let's get those now! </a:t>
            </a:r>
            <a:endParaRPr sz="1800">
              <a:solidFill>
                <a:schemeClr val="dk1"/>
              </a:solidFill>
              <a:latin typeface="Open Sans"/>
              <a:ea typeface="Open Sans"/>
              <a:cs typeface="Open Sans"/>
              <a:sym typeface="Open Sans"/>
            </a:endParaRPr>
          </a:p>
        </p:txBody>
      </p:sp>
      <p:sp>
        <p:nvSpPr>
          <p:cNvPr id="659" name="Google Shape;659;p77"/>
          <p:cNvSpPr/>
          <p:nvPr/>
        </p:nvSpPr>
        <p:spPr>
          <a:xfrm rot="5400000">
            <a:off x="4276500" y="80212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7"/>
          <p:cNvSpPr txBox="1"/>
          <p:nvPr/>
        </p:nvSpPr>
        <p:spPr>
          <a:xfrm>
            <a:off x="3538800" y="157260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8"/>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Remember, you're an architect! This is another part of the structure. </a:t>
            </a:r>
            <a:endParaRPr sz="3000" b="1">
              <a:solidFill>
                <a:schemeClr val="lt1"/>
              </a:solidFill>
              <a:latin typeface="Open Sans"/>
              <a:ea typeface="Open Sans"/>
              <a:cs typeface="Open Sans"/>
              <a:sym typeface="Open Sans"/>
            </a:endParaRPr>
          </a:p>
        </p:txBody>
      </p:sp>
      <p:sp>
        <p:nvSpPr>
          <p:cNvPr id="666" name="Google Shape;666;p7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79"/>
          <p:cNvSpPr txBox="1"/>
          <p:nvPr/>
        </p:nvSpPr>
        <p:spPr>
          <a:xfrm>
            <a:off x="738000" y="1521000"/>
            <a:ext cx="7668000" cy="14940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Use an existing Twitter account or create a new Twitter account. </a:t>
            </a:r>
            <a:endParaRPr sz="1800">
              <a:latin typeface="Open Sans"/>
              <a:ea typeface="Open Sans"/>
              <a:cs typeface="Open Sans"/>
              <a:sym typeface="Open Sans"/>
            </a:endParaRPr>
          </a:p>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Then, go to </a:t>
            </a:r>
            <a:r>
              <a:rPr lang="en" sz="1800" b="1">
                <a:latin typeface="Open Sans"/>
                <a:ea typeface="Open Sans"/>
                <a:cs typeface="Open Sans"/>
                <a:sym typeface="Open Sans"/>
              </a:rPr>
              <a:t>developer.twitter.com</a:t>
            </a:r>
            <a:r>
              <a:rPr lang="en" sz="1800">
                <a:latin typeface="Open Sans"/>
                <a:ea typeface="Open Sans"/>
                <a:cs typeface="Open Sans"/>
                <a:sym typeface="Open Sans"/>
              </a:rPr>
              <a:t> and select Apply. </a:t>
            </a:r>
            <a:endParaRPr sz="1800">
              <a:latin typeface="Open Sans"/>
              <a:ea typeface="Open Sans"/>
              <a:cs typeface="Open Sans"/>
              <a:sym typeface="Open Sans"/>
            </a:endParaRPr>
          </a:p>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Click </a:t>
            </a:r>
            <a:r>
              <a:rPr lang="en" sz="1800" b="1">
                <a:solidFill>
                  <a:srgbClr val="5EA5E5"/>
                </a:solidFill>
                <a:latin typeface="Open Sans"/>
                <a:ea typeface="Open Sans"/>
                <a:cs typeface="Open Sans"/>
                <a:sym typeface="Open Sans"/>
              </a:rPr>
              <a:t>Apply for a developer account &gt;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72" name="Google Shape;672;p7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grpSp>
        <p:nvGrpSpPr>
          <p:cNvPr id="673" name="Google Shape;673;p79"/>
          <p:cNvGrpSpPr/>
          <p:nvPr/>
        </p:nvGrpSpPr>
        <p:grpSpPr>
          <a:xfrm>
            <a:off x="152400" y="3321400"/>
            <a:ext cx="8839195" cy="2568182"/>
            <a:chOff x="152400" y="3854800"/>
            <a:chExt cx="8839195" cy="2568182"/>
          </a:xfrm>
        </p:grpSpPr>
        <p:pic>
          <p:nvPicPr>
            <p:cNvPr id="674" name="Google Shape;674;p79"/>
            <p:cNvPicPr preferRelativeResize="0"/>
            <p:nvPr/>
          </p:nvPicPr>
          <p:blipFill>
            <a:blip r:embed="rId3">
              <a:alphaModFix/>
            </a:blip>
            <a:stretch>
              <a:fillRect/>
            </a:stretch>
          </p:blipFill>
          <p:spPr>
            <a:xfrm>
              <a:off x="152400" y="3854800"/>
              <a:ext cx="8839195" cy="2568182"/>
            </a:xfrm>
            <a:prstGeom prst="rect">
              <a:avLst/>
            </a:prstGeom>
            <a:noFill/>
            <a:ln w="19050" cap="flat" cmpd="sng">
              <a:solidFill>
                <a:srgbClr val="000000"/>
              </a:solidFill>
              <a:prstDash val="solid"/>
              <a:round/>
              <a:headEnd type="none" w="sm" len="sm"/>
              <a:tailEnd type="none" w="sm" len="sm"/>
            </a:ln>
          </p:spPr>
        </p:pic>
        <p:sp>
          <p:nvSpPr>
            <p:cNvPr id="675" name="Google Shape;675;p79"/>
            <p:cNvSpPr/>
            <p:nvPr/>
          </p:nvSpPr>
          <p:spPr>
            <a:xfrm>
              <a:off x="341800" y="5780825"/>
              <a:ext cx="1638000" cy="365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80"/>
          <p:cNvSpPr txBox="1"/>
          <p:nvPr/>
        </p:nvSpPr>
        <p:spPr>
          <a:xfrm>
            <a:off x="611850" y="1513300"/>
            <a:ext cx="7920300" cy="8244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Authorize your account. If you agree to the terms, select </a:t>
            </a:r>
            <a:r>
              <a:rPr lang="en" sz="1800" b="1">
                <a:solidFill>
                  <a:srgbClr val="5EA5E5"/>
                </a:solidFill>
                <a:latin typeface="Open Sans"/>
                <a:ea typeface="Open Sans"/>
                <a:cs typeface="Open Sans"/>
                <a:sym typeface="Open Sans"/>
              </a:rPr>
              <a:t>Continue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81" name="Google Shape;681;p80"/>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grpSp>
        <p:nvGrpSpPr>
          <p:cNvPr id="682" name="Google Shape;682;p80"/>
          <p:cNvGrpSpPr/>
          <p:nvPr/>
        </p:nvGrpSpPr>
        <p:grpSpPr>
          <a:xfrm>
            <a:off x="1534437" y="2382344"/>
            <a:ext cx="6075122" cy="4205382"/>
            <a:chOff x="1810575" y="2893375"/>
            <a:chExt cx="5522838" cy="3823075"/>
          </a:xfrm>
        </p:grpSpPr>
        <p:pic>
          <p:nvPicPr>
            <p:cNvPr id="683" name="Google Shape;683;p80"/>
            <p:cNvPicPr preferRelativeResize="0"/>
            <p:nvPr/>
          </p:nvPicPr>
          <p:blipFill>
            <a:blip r:embed="rId3">
              <a:alphaModFix/>
            </a:blip>
            <a:stretch>
              <a:fillRect/>
            </a:stretch>
          </p:blipFill>
          <p:spPr>
            <a:xfrm>
              <a:off x="1810575" y="2893375"/>
              <a:ext cx="5522838" cy="3823075"/>
            </a:xfrm>
            <a:prstGeom prst="rect">
              <a:avLst/>
            </a:prstGeom>
            <a:noFill/>
            <a:ln w="19050" cap="flat" cmpd="sng">
              <a:solidFill>
                <a:srgbClr val="000000"/>
              </a:solidFill>
              <a:prstDash val="solid"/>
              <a:round/>
              <a:headEnd type="none" w="sm" len="sm"/>
              <a:tailEnd type="none" w="sm" len="sm"/>
            </a:ln>
          </p:spPr>
        </p:pic>
        <p:sp>
          <p:nvSpPr>
            <p:cNvPr id="684" name="Google Shape;684;p80"/>
            <p:cNvSpPr/>
            <p:nvPr/>
          </p:nvSpPr>
          <p:spPr>
            <a:xfrm>
              <a:off x="1944350" y="5568700"/>
              <a:ext cx="825000" cy="377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81"/>
          <p:cNvSpPr txBox="1"/>
          <p:nvPr/>
        </p:nvSpPr>
        <p:spPr>
          <a:xfrm>
            <a:off x="317550" y="1654850"/>
            <a:ext cx="8508900" cy="1201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5"/>
            </a:pPr>
            <a:r>
              <a:rPr lang="en" sz="1800">
                <a:latin typeface="Open Sans"/>
                <a:ea typeface="Open Sans"/>
                <a:cs typeface="Open Sans"/>
                <a:sym typeface="Open Sans"/>
              </a:rPr>
              <a:t>Select relevant use cases for your app. </a:t>
            </a:r>
            <a:endParaRPr sz="1800">
              <a:latin typeface="Open Sans"/>
              <a:ea typeface="Open Sans"/>
              <a:cs typeface="Open Sans"/>
              <a:sym typeface="Open Sans"/>
            </a:endParaRPr>
          </a:p>
          <a:p>
            <a:pPr marL="457200" lvl="0" indent="-342900" algn="l" rtl="0">
              <a:spcBef>
                <a:spcPts val="1000"/>
              </a:spcBef>
              <a:spcAft>
                <a:spcPts val="0"/>
              </a:spcAft>
              <a:buSzPts val="1800"/>
              <a:buFont typeface="Open Sans"/>
              <a:buAutoNum type="arabicPeriod" startAt="5"/>
            </a:pPr>
            <a:r>
              <a:rPr lang="en" sz="1800">
                <a:latin typeface="Open Sans"/>
                <a:ea typeface="Open Sans"/>
                <a:cs typeface="Open Sans"/>
                <a:sym typeface="Open Sans"/>
              </a:rPr>
              <a:t>Fill out the description of your app. You must be detailed to be approved. </a:t>
            </a:r>
            <a:endParaRPr sz="1800">
              <a:latin typeface="Open Sans"/>
              <a:ea typeface="Open Sans"/>
              <a:cs typeface="Open Sans"/>
              <a:sym typeface="Open Sans"/>
            </a:endParaRPr>
          </a:p>
          <a:p>
            <a:pPr marL="457200" lvl="0" indent="-342900" algn="l" rtl="0">
              <a:spcBef>
                <a:spcPts val="1000"/>
              </a:spcBef>
              <a:spcAft>
                <a:spcPts val="1000"/>
              </a:spcAft>
              <a:buSzPts val="1800"/>
              <a:buFont typeface="Open Sans"/>
              <a:buAutoNum type="arabicPeriod" startAt="5"/>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No</a:t>
            </a:r>
            <a:r>
              <a:rPr lang="en" sz="1800">
                <a:latin typeface="Open Sans"/>
                <a:ea typeface="Open Sans"/>
                <a:cs typeface="Open Sans"/>
                <a:sym typeface="Open Sans"/>
              </a:rPr>
              <a:t>, then </a:t>
            </a:r>
            <a:r>
              <a:rPr lang="en" sz="1800" b="1">
                <a:solidFill>
                  <a:srgbClr val="5EA5E5"/>
                </a:solidFill>
                <a:latin typeface="Open Sans"/>
                <a:ea typeface="Open Sans"/>
                <a:cs typeface="Open Sans"/>
                <a:sym typeface="Open Sans"/>
              </a:rPr>
              <a:t>Continue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90" name="Google Shape;690;p81"/>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pic>
        <p:nvPicPr>
          <p:cNvPr id="691" name="Google Shape;691;p81"/>
          <p:cNvPicPr preferRelativeResize="0"/>
          <p:nvPr/>
        </p:nvPicPr>
        <p:blipFill rotWithShape="1">
          <a:blip r:embed="rId3">
            <a:alphaModFix/>
          </a:blip>
          <a:srcRect r="41211" b="16422"/>
          <a:stretch/>
        </p:blipFill>
        <p:spPr>
          <a:xfrm>
            <a:off x="270875" y="3274200"/>
            <a:ext cx="2974725" cy="2935775"/>
          </a:xfrm>
          <a:prstGeom prst="rect">
            <a:avLst/>
          </a:prstGeom>
          <a:noFill/>
          <a:ln w="19050" cap="flat" cmpd="sng">
            <a:solidFill>
              <a:srgbClr val="000000"/>
            </a:solidFill>
            <a:prstDash val="solid"/>
            <a:round/>
            <a:headEnd type="none" w="sm" len="sm"/>
            <a:tailEnd type="none" w="sm" len="sm"/>
          </a:ln>
        </p:spPr>
      </p:pic>
      <p:grpSp>
        <p:nvGrpSpPr>
          <p:cNvPr id="692" name="Google Shape;692;p81"/>
          <p:cNvGrpSpPr/>
          <p:nvPr/>
        </p:nvGrpSpPr>
        <p:grpSpPr>
          <a:xfrm>
            <a:off x="3386495" y="3274207"/>
            <a:ext cx="5486628" cy="2935757"/>
            <a:chOff x="3735100" y="3844600"/>
            <a:chExt cx="5247348" cy="2807725"/>
          </a:xfrm>
        </p:grpSpPr>
        <p:pic>
          <p:nvPicPr>
            <p:cNvPr id="693" name="Google Shape;693;p81"/>
            <p:cNvPicPr preferRelativeResize="0"/>
            <p:nvPr/>
          </p:nvPicPr>
          <p:blipFill>
            <a:blip r:embed="rId4">
              <a:alphaModFix/>
            </a:blip>
            <a:stretch>
              <a:fillRect/>
            </a:stretch>
          </p:blipFill>
          <p:spPr>
            <a:xfrm>
              <a:off x="3735100" y="3844600"/>
              <a:ext cx="5247348" cy="2807577"/>
            </a:xfrm>
            <a:prstGeom prst="rect">
              <a:avLst/>
            </a:prstGeom>
            <a:noFill/>
            <a:ln w="19050" cap="flat" cmpd="sng">
              <a:solidFill>
                <a:srgbClr val="434343"/>
              </a:solidFill>
              <a:prstDash val="solid"/>
              <a:round/>
              <a:headEnd type="none" w="sm" len="sm"/>
              <a:tailEnd type="none" w="sm" len="sm"/>
            </a:ln>
          </p:spPr>
        </p:pic>
        <p:sp>
          <p:nvSpPr>
            <p:cNvPr id="694" name="Google Shape;694;p81"/>
            <p:cNvSpPr/>
            <p:nvPr/>
          </p:nvSpPr>
          <p:spPr>
            <a:xfrm>
              <a:off x="3829700" y="5698325"/>
              <a:ext cx="1131300" cy="954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82"/>
          <p:cNvSpPr txBox="1"/>
          <p:nvPr/>
        </p:nvSpPr>
        <p:spPr>
          <a:xfrm>
            <a:off x="906150" y="1774550"/>
            <a:ext cx="7331700" cy="9573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8"/>
            </a:pPr>
            <a:r>
              <a:rPr lang="en" sz="1800">
                <a:latin typeface="Open Sans"/>
                <a:ea typeface="Open Sans"/>
                <a:cs typeface="Open Sans"/>
                <a:sym typeface="Open Sans"/>
              </a:rPr>
              <a:t>Read the terms of service, and if you agree check the first box. </a:t>
            </a:r>
            <a:endParaRPr sz="1800">
              <a:latin typeface="Open Sans"/>
              <a:ea typeface="Open Sans"/>
              <a:cs typeface="Open Sans"/>
              <a:sym typeface="Open Sans"/>
            </a:endParaRPr>
          </a:p>
          <a:p>
            <a:pPr marL="457200" lvl="0" indent="-342900" algn="l" rtl="0">
              <a:spcBef>
                <a:spcPts val="0"/>
              </a:spcBef>
              <a:spcAft>
                <a:spcPts val="1000"/>
              </a:spcAft>
              <a:buSzPts val="1800"/>
              <a:buFont typeface="Open Sans"/>
              <a:buAutoNum type="arabicPeriod" startAt="8"/>
            </a:pPr>
            <a:r>
              <a:rPr lang="en" sz="1800">
                <a:latin typeface="Open Sans"/>
                <a:ea typeface="Open Sans"/>
                <a:cs typeface="Open Sans"/>
                <a:sym typeface="Open Sans"/>
              </a:rPr>
              <a:t>Then click </a:t>
            </a:r>
            <a:r>
              <a:rPr lang="en" sz="1800" b="1">
                <a:solidFill>
                  <a:srgbClr val="5EA5E5"/>
                </a:solidFill>
                <a:latin typeface="Open Sans"/>
                <a:ea typeface="Open Sans"/>
                <a:cs typeface="Open Sans"/>
                <a:sym typeface="Open Sans"/>
              </a:rPr>
              <a:t>Submit application</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700" name="Google Shape;700;p8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grpSp>
        <p:nvGrpSpPr>
          <p:cNvPr id="701" name="Google Shape;701;p82"/>
          <p:cNvGrpSpPr/>
          <p:nvPr/>
        </p:nvGrpSpPr>
        <p:grpSpPr>
          <a:xfrm>
            <a:off x="152400" y="3180975"/>
            <a:ext cx="8839204" cy="2478764"/>
            <a:chOff x="152400" y="3561975"/>
            <a:chExt cx="8839204" cy="2478764"/>
          </a:xfrm>
        </p:grpSpPr>
        <p:pic>
          <p:nvPicPr>
            <p:cNvPr id="702" name="Google Shape;702;p82"/>
            <p:cNvPicPr preferRelativeResize="0"/>
            <p:nvPr/>
          </p:nvPicPr>
          <p:blipFill>
            <a:blip r:embed="rId3">
              <a:alphaModFix/>
            </a:blip>
            <a:stretch>
              <a:fillRect/>
            </a:stretch>
          </p:blipFill>
          <p:spPr>
            <a:xfrm>
              <a:off x="152400" y="3561975"/>
              <a:ext cx="8839204" cy="2478764"/>
            </a:xfrm>
            <a:prstGeom prst="rect">
              <a:avLst/>
            </a:prstGeom>
            <a:noFill/>
            <a:ln w="19050" cap="flat" cmpd="sng">
              <a:solidFill>
                <a:srgbClr val="000000"/>
              </a:solidFill>
              <a:prstDash val="solid"/>
              <a:round/>
              <a:headEnd type="none" w="sm" len="sm"/>
              <a:tailEnd type="none" w="sm" len="sm"/>
            </a:ln>
          </p:spPr>
        </p:pic>
        <p:sp>
          <p:nvSpPr>
            <p:cNvPr id="703" name="Google Shape;703;p82"/>
            <p:cNvSpPr/>
            <p:nvPr/>
          </p:nvSpPr>
          <p:spPr>
            <a:xfrm>
              <a:off x="459625" y="5203425"/>
              <a:ext cx="1850100" cy="612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p:nvPr/>
        </p:nvSpPr>
        <p:spPr>
          <a:xfrm>
            <a:off x="596850" y="2433200"/>
            <a:ext cx="7950300" cy="3618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Create a Google Cloud Platform account.</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Enable the Natural Language Processing API.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Create an Actions on Google project.</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Build an intent with Dialogflow.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Create a Twitter Dev account so your Action can use the Twitter API. </a:t>
            </a:r>
            <a:endParaRPr sz="1800">
              <a:latin typeface="Open Sans"/>
              <a:ea typeface="Open Sans"/>
              <a:cs typeface="Open Sans"/>
              <a:sym typeface="Open Sans"/>
            </a:endParaRPr>
          </a:p>
          <a:p>
            <a:pPr marL="457200" lvl="0" indent="-342900" algn="l" rtl="0">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Add your credentials to the code for the project.</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Test it out! </a:t>
            </a:r>
            <a:endParaRPr sz="1800">
              <a:latin typeface="Open Sans"/>
              <a:ea typeface="Open Sans"/>
              <a:cs typeface="Open Sans"/>
              <a:sym typeface="Open Sans"/>
            </a:endParaRPr>
          </a:p>
        </p:txBody>
      </p:sp>
      <p:sp>
        <p:nvSpPr>
          <p:cNvPr id="220" name="Google Shape;220;p25"/>
          <p:cNvSpPr txBox="1"/>
          <p:nvPr/>
        </p:nvSpPr>
        <p:spPr>
          <a:xfrm>
            <a:off x="288300" y="1533850"/>
            <a:ext cx="8567400" cy="54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Open Sans"/>
                <a:ea typeface="Open Sans"/>
                <a:cs typeface="Open Sans"/>
                <a:sym typeface="Open Sans"/>
              </a:rPr>
              <a:t>These are the steps you'll need to take to recreate the Action you tried: </a:t>
            </a:r>
            <a:endParaRPr sz="1800">
              <a:latin typeface="Open Sans"/>
              <a:ea typeface="Open Sans"/>
              <a:cs typeface="Open Sans"/>
              <a:sym typeface="Open Sans"/>
            </a:endParaRPr>
          </a:p>
        </p:txBody>
      </p:sp>
      <p:sp>
        <p:nvSpPr>
          <p:cNvPr id="221" name="Google Shape;221;p2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What are you going to do? </a:t>
            </a:r>
            <a:endParaRPr sz="3000" b="1">
              <a:latin typeface="Open Sans"/>
              <a:ea typeface="Open Sans"/>
              <a:cs typeface="Open Sans"/>
              <a:sym typeface="Open Sans"/>
            </a:endParaRPr>
          </a:p>
        </p:txBody>
      </p:sp>
      <p:pic>
        <p:nvPicPr>
          <p:cNvPr id="222" name="Google Shape;222;p25"/>
          <p:cNvPicPr preferRelativeResize="0"/>
          <p:nvPr/>
        </p:nvPicPr>
        <p:blipFill>
          <a:blip r:embed="rId3">
            <a:alphaModFix/>
          </a:blip>
          <a:stretch>
            <a:fillRect/>
          </a:stretch>
        </p:blipFill>
        <p:spPr>
          <a:xfrm>
            <a:off x="6349200" y="2197175"/>
            <a:ext cx="2236525" cy="2236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3"/>
          <p:cNvSpPr txBox="1"/>
          <p:nvPr/>
        </p:nvSpPr>
        <p:spPr>
          <a:xfrm>
            <a:off x="1602150" y="1520325"/>
            <a:ext cx="5939700" cy="5982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10"/>
            </a:pPr>
            <a:r>
              <a:rPr lang="en" sz="1800">
                <a:latin typeface="Open Sans"/>
                <a:ea typeface="Open Sans"/>
                <a:cs typeface="Open Sans"/>
                <a:sym typeface="Open Sans"/>
              </a:rPr>
              <a:t>Check your email and click the verification email. </a:t>
            </a:r>
            <a:endParaRPr sz="1800">
              <a:latin typeface="Open Sans"/>
              <a:ea typeface="Open Sans"/>
              <a:cs typeface="Open Sans"/>
              <a:sym typeface="Open Sans"/>
            </a:endParaRPr>
          </a:p>
        </p:txBody>
      </p:sp>
      <p:sp>
        <p:nvSpPr>
          <p:cNvPr id="709" name="Google Shape;709;p8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pic>
        <p:nvPicPr>
          <p:cNvPr id="710" name="Google Shape;710;p83"/>
          <p:cNvPicPr preferRelativeResize="0"/>
          <p:nvPr/>
        </p:nvPicPr>
        <p:blipFill>
          <a:blip r:embed="rId3">
            <a:alphaModFix/>
          </a:blip>
          <a:stretch>
            <a:fillRect/>
          </a:stretch>
        </p:blipFill>
        <p:spPr>
          <a:xfrm>
            <a:off x="1031450" y="2384375"/>
            <a:ext cx="7081101" cy="42263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4"/>
          <p:cNvSpPr txBox="1"/>
          <p:nvPr/>
        </p:nvSpPr>
        <p:spPr>
          <a:xfrm>
            <a:off x="429600" y="1167350"/>
            <a:ext cx="8284800" cy="9573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11"/>
            </a:pPr>
            <a:r>
              <a:rPr lang="en" sz="1800">
                <a:latin typeface="Open Sans"/>
                <a:ea typeface="Open Sans"/>
                <a:cs typeface="Open Sans"/>
                <a:sym typeface="Open Sans"/>
              </a:rPr>
              <a:t>Once you confirm your email, you'll be redirected. Click </a:t>
            </a:r>
            <a:r>
              <a:rPr lang="en" sz="1800" b="1">
                <a:solidFill>
                  <a:srgbClr val="5EA5E5"/>
                </a:solidFill>
                <a:latin typeface="Open Sans"/>
                <a:ea typeface="Open Sans"/>
                <a:cs typeface="Open Sans"/>
                <a:sym typeface="Open Sans"/>
              </a:rPr>
              <a:t>Create an app</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716" name="Google Shape;716;p84"/>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pic>
        <p:nvPicPr>
          <p:cNvPr id="717" name="Google Shape;717;p84"/>
          <p:cNvPicPr preferRelativeResize="0"/>
          <p:nvPr/>
        </p:nvPicPr>
        <p:blipFill rotWithShape="1">
          <a:blip r:embed="rId3">
            <a:alphaModFix/>
          </a:blip>
          <a:srcRect t="25339"/>
          <a:stretch/>
        </p:blipFill>
        <p:spPr>
          <a:xfrm>
            <a:off x="152400" y="1998702"/>
            <a:ext cx="8839199" cy="1404900"/>
          </a:xfrm>
          <a:prstGeom prst="rect">
            <a:avLst/>
          </a:prstGeom>
          <a:noFill/>
          <a:ln w="19050" cap="flat" cmpd="sng">
            <a:solidFill>
              <a:srgbClr val="000000"/>
            </a:solidFill>
            <a:prstDash val="solid"/>
            <a:round/>
            <a:headEnd type="none" w="sm" len="sm"/>
            <a:tailEnd type="none" w="sm" len="sm"/>
          </a:ln>
        </p:spPr>
      </p:pic>
      <p:sp>
        <p:nvSpPr>
          <p:cNvPr id="718" name="Google Shape;718;p84"/>
          <p:cNvSpPr txBox="1"/>
          <p:nvPr/>
        </p:nvSpPr>
        <p:spPr>
          <a:xfrm>
            <a:off x="429600" y="3274325"/>
            <a:ext cx="8552700" cy="9573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12"/>
            </a:pPr>
            <a:r>
              <a:rPr lang="en" sz="1800">
                <a:latin typeface="Open Sans"/>
                <a:ea typeface="Open Sans"/>
                <a:cs typeface="Open Sans"/>
                <a:sym typeface="Open Sans"/>
              </a:rPr>
              <a:t>Then, click </a:t>
            </a:r>
            <a:r>
              <a:rPr lang="en" sz="1800" b="1">
                <a:solidFill>
                  <a:srgbClr val="5EA5E5"/>
                </a:solidFill>
                <a:latin typeface="Open Sans"/>
                <a:ea typeface="Open Sans"/>
                <a:cs typeface="Open Sans"/>
                <a:sym typeface="Open Sans"/>
              </a:rPr>
              <a:t>Create an app</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719" name="Google Shape;719;p84"/>
          <p:cNvGrpSpPr/>
          <p:nvPr/>
        </p:nvGrpSpPr>
        <p:grpSpPr>
          <a:xfrm>
            <a:off x="2551900" y="4027075"/>
            <a:ext cx="4040200" cy="2728299"/>
            <a:chOff x="2939341" y="4688832"/>
            <a:chExt cx="3265336" cy="2205043"/>
          </a:xfrm>
        </p:grpSpPr>
        <p:pic>
          <p:nvPicPr>
            <p:cNvPr id="720" name="Google Shape;720;p84"/>
            <p:cNvPicPr preferRelativeResize="0"/>
            <p:nvPr/>
          </p:nvPicPr>
          <p:blipFill>
            <a:blip r:embed="rId4">
              <a:alphaModFix/>
            </a:blip>
            <a:stretch>
              <a:fillRect/>
            </a:stretch>
          </p:blipFill>
          <p:spPr>
            <a:xfrm>
              <a:off x="2939341" y="4688832"/>
              <a:ext cx="3265336" cy="2205043"/>
            </a:xfrm>
            <a:prstGeom prst="rect">
              <a:avLst/>
            </a:prstGeom>
            <a:noFill/>
            <a:ln w="19050" cap="flat" cmpd="sng">
              <a:solidFill>
                <a:srgbClr val="000000"/>
              </a:solidFill>
              <a:prstDash val="solid"/>
              <a:round/>
              <a:headEnd type="none" w="sm" len="sm"/>
              <a:tailEnd type="none" w="sm" len="sm"/>
            </a:ln>
          </p:spPr>
        </p:pic>
        <p:sp>
          <p:nvSpPr>
            <p:cNvPr id="721" name="Google Shape;721;p84"/>
            <p:cNvSpPr/>
            <p:nvPr/>
          </p:nvSpPr>
          <p:spPr>
            <a:xfrm>
              <a:off x="4242125" y="6339971"/>
              <a:ext cx="671700" cy="259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85"/>
          <p:cNvSpPr txBox="1"/>
          <p:nvPr/>
        </p:nvSpPr>
        <p:spPr>
          <a:xfrm>
            <a:off x="443325" y="2242075"/>
            <a:ext cx="3686400" cy="95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Open Sans"/>
              <a:buAutoNum type="arabicPeriod" startAt="13"/>
            </a:pPr>
            <a:r>
              <a:rPr lang="en" sz="1800">
                <a:latin typeface="Open Sans"/>
                <a:ea typeface="Open Sans"/>
                <a:cs typeface="Open Sans"/>
                <a:sym typeface="Open Sans"/>
              </a:rPr>
              <a:t>Name your app. </a:t>
            </a:r>
            <a:endParaRPr sz="1800">
              <a:latin typeface="Open Sans"/>
              <a:ea typeface="Open Sans"/>
              <a:cs typeface="Open Sans"/>
              <a:sym typeface="Open Sans"/>
            </a:endParaRPr>
          </a:p>
          <a:p>
            <a:pPr marL="457200" lvl="0" indent="0" algn="l" rtl="0">
              <a:spcBef>
                <a:spcPts val="1000"/>
              </a:spcBef>
              <a:spcAft>
                <a:spcPts val="0"/>
              </a:spcAft>
              <a:buNone/>
            </a:pPr>
            <a:endParaRPr sz="1800">
              <a:latin typeface="Open Sans"/>
              <a:ea typeface="Open Sans"/>
              <a:cs typeface="Open Sans"/>
              <a:sym typeface="Open Sans"/>
            </a:endParaRPr>
          </a:p>
          <a:p>
            <a:pPr marL="457200" lvl="0" indent="0" algn="l" rtl="0">
              <a:spcBef>
                <a:spcPts val="1000"/>
              </a:spcBef>
              <a:spcAft>
                <a:spcPts val="0"/>
              </a:spcAft>
              <a:buNone/>
            </a:pPr>
            <a:endParaRPr sz="1800">
              <a:latin typeface="Open Sans"/>
              <a:ea typeface="Open Sans"/>
              <a:cs typeface="Open Sans"/>
              <a:sym typeface="Open Sans"/>
            </a:endParaRPr>
          </a:p>
          <a:p>
            <a:pPr marL="457200" lvl="0" indent="0" algn="l" rtl="0">
              <a:spcBef>
                <a:spcPts val="1000"/>
              </a:spcBef>
              <a:spcAft>
                <a:spcPts val="0"/>
              </a:spcAft>
              <a:buNone/>
            </a:pPr>
            <a:endParaRPr sz="1800">
              <a:latin typeface="Open Sans"/>
              <a:ea typeface="Open Sans"/>
              <a:cs typeface="Open Sans"/>
              <a:sym typeface="Open Sans"/>
            </a:endParaRPr>
          </a:p>
          <a:p>
            <a:pPr marL="457200" lvl="0" indent="0" algn="l" rtl="0">
              <a:spcBef>
                <a:spcPts val="1000"/>
              </a:spcBef>
              <a:spcAft>
                <a:spcPts val="0"/>
              </a:spcAft>
              <a:buNone/>
            </a:pPr>
            <a:endParaRPr sz="1800">
              <a:latin typeface="Open Sans"/>
              <a:ea typeface="Open Sans"/>
              <a:cs typeface="Open Sans"/>
              <a:sym typeface="Open Sans"/>
            </a:endParaRPr>
          </a:p>
          <a:p>
            <a:pPr marL="457200" lvl="0" indent="0" algn="l" rtl="0">
              <a:spcBef>
                <a:spcPts val="1000"/>
              </a:spcBef>
              <a:spcAft>
                <a:spcPts val="0"/>
              </a:spcAft>
              <a:buNone/>
            </a:pP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startAt="13"/>
            </a:pPr>
            <a:r>
              <a:rPr lang="en" sz="1800">
                <a:latin typeface="Open Sans"/>
                <a:ea typeface="Open Sans"/>
                <a:cs typeface="Open Sans"/>
                <a:sym typeface="Open Sans"/>
              </a:rPr>
              <a:t>Describe how your app will be used, then click </a:t>
            </a:r>
            <a:r>
              <a:rPr lang="en" sz="1800" b="1">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727" name="Google Shape;727;p8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pic>
        <p:nvPicPr>
          <p:cNvPr id="728" name="Google Shape;728;p85"/>
          <p:cNvPicPr preferRelativeResize="0"/>
          <p:nvPr/>
        </p:nvPicPr>
        <p:blipFill rotWithShape="1">
          <a:blip r:embed="rId3">
            <a:alphaModFix/>
          </a:blip>
          <a:srcRect r="22342"/>
          <a:stretch/>
        </p:blipFill>
        <p:spPr>
          <a:xfrm>
            <a:off x="4403950" y="1535445"/>
            <a:ext cx="4497551" cy="1985167"/>
          </a:xfrm>
          <a:prstGeom prst="rect">
            <a:avLst/>
          </a:prstGeom>
          <a:noFill/>
          <a:ln w="19050" cap="flat" cmpd="sng">
            <a:solidFill>
              <a:srgbClr val="000000"/>
            </a:solidFill>
            <a:prstDash val="solid"/>
            <a:round/>
            <a:headEnd type="none" w="sm" len="sm"/>
            <a:tailEnd type="none" w="sm" len="sm"/>
          </a:ln>
        </p:spPr>
      </p:pic>
      <p:pic>
        <p:nvPicPr>
          <p:cNvPr id="729" name="Google Shape;729;p85"/>
          <p:cNvPicPr preferRelativeResize="0"/>
          <p:nvPr/>
        </p:nvPicPr>
        <p:blipFill>
          <a:blip r:embed="rId4">
            <a:alphaModFix/>
          </a:blip>
          <a:stretch>
            <a:fillRect/>
          </a:stretch>
        </p:blipFill>
        <p:spPr>
          <a:xfrm>
            <a:off x="4403962" y="3583900"/>
            <a:ext cx="4497526" cy="29227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6"/>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Make a Twitter Developer Account</a:t>
            </a:r>
            <a:endParaRPr sz="3000" b="1">
              <a:latin typeface="Open Sans"/>
              <a:ea typeface="Open Sans"/>
              <a:cs typeface="Open Sans"/>
              <a:sym typeface="Open Sans"/>
            </a:endParaRPr>
          </a:p>
        </p:txBody>
      </p:sp>
      <p:sp>
        <p:nvSpPr>
          <p:cNvPr id="735" name="Google Shape;735;p86"/>
          <p:cNvSpPr txBox="1"/>
          <p:nvPr/>
        </p:nvSpPr>
        <p:spPr>
          <a:xfrm>
            <a:off x="161538" y="1268075"/>
            <a:ext cx="8820900" cy="957300"/>
          </a:xfrm>
          <a:prstGeom prst="rect">
            <a:avLst/>
          </a:prstGeom>
          <a:noFill/>
          <a:ln>
            <a:noFill/>
          </a:ln>
        </p:spPr>
        <p:txBody>
          <a:bodyPr spcFirstLastPara="1" wrap="square" lIns="91425" tIns="91425" rIns="91425" bIns="91425" anchor="ctr" anchorCtr="0">
            <a:noAutofit/>
          </a:bodyPr>
          <a:lstStyle/>
          <a:p>
            <a:pPr marL="457200" lvl="0" indent="-342900" algn="ctr" rtl="0">
              <a:spcBef>
                <a:spcPts val="0"/>
              </a:spcBef>
              <a:spcAft>
                <a:spcPts val="0"/>
              </a:spcAft>
              <a:buSzPts val="1800"/>
              <a:buFont typeface="Open Sans"/>
              <a:buAutoNum type="arabicPeriod" startAt="15"/>
            </a:pPr>
            <a:r>
              <a:rPr lang="en" sz="1800">
                <a:latin typeface="Open Sans"/>
                <a:ea typeface="Open Sans"/>
                <a:cs typeface="Open Sans"/>
                <a:sym typeface="Open Sans"/>
              </a:rPr>
              <a:t>Click </a:t>
            </a:r>
            <a:r>
              <a:rPr lang="en" sz="1800" b="1">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736" name="Google Shape;736;p86"/>
          <p:cNvPicPr preferRelativeResize="0"/>
          <p:nvPr/>
        </p:nvPicPr>
        <p:blipFill>
          <a:blip r:embed="rId3">
            <a:alphaModFix/>
          </a:blip>
          <a:stretch>
            <a:fillRect/>
          </a:stretch>
        </p:blipFill>
        <p:spPr>
          <a:xfrm>
            <a:off x="1890613" y="2339650"/>
            <a:ext cx="5362775" cy="3970376"/>
          </a:xfrm>
          <a:prstGeom prst="rect">
            <a:avLst/>
          </a:prstGeom>
          <a:noFill/>
          <a:ln w="19050" cap="flat" cmpd="sng">
            <a:solidFill>
              <a:srgbClr val="000000"/>
            </a:solidFill>
            <a:prstDash val="solid"/>
            <a:round/>
            <a:headEnd type="none" w="sm" len="sm"/>
            <a:tailEnd type="none" w="sm" len="sm"/>
          </a:ln>
        </p:spPr>
      </p:pic>
      <p:sp>
        <p:nvSpPr>
          <p:cNvPr id="737" name="Google Shape;737;p86"/>
          <p:cNvSpPr/>
          <p:nvPr/>
        </p:nvSpPr>
        <p:spPr>
          <a:xfrm>
            <a:off x="6289275" y="5860450"/>
            <a:ext cx="774300" cy="371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87"/>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Okay! You got your Twitter developer account up and running. Now you need to grab your API credentials and head back to Google Cloud Platform. </a:t>
            </a:r>
            <a:endParaRPr sz="3000" b="1">
              <a:solidFill>
                <a:schemeClr val="lt1"/>
              </a:solidFill>
              <a:latin typeface="Open Sans"/>
              <a:ea typeface="Open Sans"/>
              <a:cs typeface="Open Sans"/>
              <a:sym typeface="Open Sans"/>
            </a:endParaRPr>
          </a:p>
        </p:txBody>
      </p:sp>
      <p:sp>
        <p:nvSpPr>
          <p:cNvPr id="743" name="Google Shape;743;p87"/>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8"/>
          <p:cNvSpPr txBox="1"/>
          <p:nvPr/>
        </p:nvSpPr>
        <p:spPr>
          <a:xfrm>
            <a:off x="728550" y="1467625"/>
            <a:ext cx="7686900" cy="9573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Keys and tokens</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342900" algn="l" rtl="0">
              <a:spcBef>
                <a:spcPts val="0"/>
              </a:spcBef>
              <a:spcAft>
                <a:spcPts val="0"/>
              </a:spcAft>
              <a:buSzPts val="1800"/>
              <a:buFont typeface="Open Sans"/>
              <a:buAutoNum type="arabicPeriod"/>
            </a:pPr>
            <a:r>
              <a:rPr lang="en" sz="1800">
                <a:latin typeface="Open Sans"/>
                <a:ea typeface="Open Sans"/>
                <a:cs typeface="Open Sans"/>
                <a:sym typeface="Open Sans"/>
              </a:rPr>
              <a:t>Copy your API key, then return to Dialogflow (where your code is). </a:t>
            </a:r>
            <a:endParaRPr sz="1800">
              <a:latin typeface="Open Sans"/>
              <a:ea typeface="Open Sans"/>
              <a:cs typeface="Open Sans"/>
              <a:sym typeface="Open Sans"/>
            </a:endParaRPr>
          </a:p>
        </p:txBody>
      </p:sp>
      <p:sp>
        <p:nvSpPr>
          <p:cNvPr id="749" name="Google Shape;749;p8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Get Twitter Credentials</a:t>
            </a:r>
            <a:endParaRPr sz="3000" b="1">
              <a:latin typeface="Open Sans"/>
              <a:ea typeface="Open Sans"/>
              <a:cs typeface="Open Sans"/>
              <a:sym typeface="Open Sans"/>
            </a:endParaRPr>
          </a:p>
        </p:txBody>
      </p:sp>
      <p:pic>
        <p:nvPicPr>
          <p:cNvPr id="750" name="Google Shape;750;p88"/>
          <p:cNvPicPr preferRelativeResize="0"/>
          <p:nvPr/>
        </p:nvPicPr>
        <p:blipFill>
          <a:blip r:embed="rId3">
            <a:alphaModFix/>
          </a:blip>
          <a:stretch>
            <a:fillRect/>
          </a:stretch>
        </p:blipFill>
        <p:spPr>
          <a:xfrm>
            <a:off x="692414" y="2725200"/>
            <a:ext cx="7759174" cy="375907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p:nvPr/>
        </p:nvSpPr>
        <p:spPr>
          <a:xfrm>
            <a:off x="2223450" y="1475150"/>
            <a:ext cx="4697100" cy="9573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3"/>
            </a:pPr>
            <a:r>
              <a:rPr lang="en" sz="1800">
                <a:latin typeface="Open Sans"/>
                <a:ea typeface="Open Sans"/>
                <a:cs typeface="Open Sans"/>
                <a:sym typeface="Open Sans"/>
              </a:rPr>
              <a:t>Paste your API key on line 29. </a:t>
            </a:r>
            <a:endParaRPr sz="1800">
              <a:latin typeface="Open Sans"/>
              <a:ea typeface="Open Sans"/>
              <a:cs typeface="Open Sans"/>
              <a:sym typeface="Open Sans"/>
            </a:endParaRPr>
          </a:p>
          <a:p>
            <a:pPr marL="457200" lvl="0" indent="-342900" algn="l" rtl="0">
              <a:spcBef>
                <a:spcPts val="1000"/>
              </a:spcBef>
              <a:spcAft>
                <a:spcPts val="1000"/>
              </a:spcAft>
              <a:buSzPts val="1800"/>
              <a:buFont typeface="Open Sans"/>
              <a:buAutoNum type="arabicPeriod" startAt="3"/>
            </a:pPr>
            <a:r>
              <a:rPr lang="en" sz="1800">
                <a:latin typeface="Open Sans"/>
                <a:ea typeface="Open Sans"/>
                <a:cs typeface="Open Sans"/>
                <a:sym typeface="Open Sans"/>
              </a:rPr>
              <a:t>Repeat the process for API secret key. </a:t>
            </a:r>
            <a:endParaRPr sz="1800">
              <a:latin typeface="Open Sans"/>
              <a:ea typeface="Open Sans"/>
              <a:cs typeface="Open Sans"/>
              <a:sym typeface="Open Sans"/>
            </a:endParaRPr>
          </a:p>
        </p:txBody>
      </p:sp>
      <p:sp>
        <p:nvSpPr>
          <p:cNvPr id="756" name="Google Shape;756;p8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Get Twitter Credentials</a:t>
            </a:r>
            <a:endParaRPr sz="3000" b="1">
              <a:latin typeface="Open Sans"/>
              <a:ea typeface="Open Sans"/>
              <a:cs typeface="Open Sans"/>
              <a:sym typeface="Open Sans"/>
            </a:endParaRPr>
          </a:p>
        </p:txBody>
      </p:sp>
      <p:pic>
        <p:nvPicPr>
          <p:cNvPr id="757" name="Google Shape;757;p89"/>
          <p:cNvPicPr preferRelativeResize="0"/>
          <p:nvPr/>
        </p:nvPicPr>
        <p:blipFill>
          <a:blip r:embed="rId3">
            <a:alphaModFix/>
          </a:blip>
          <a:stretch>
            <a:fillRect/>
          </a:stretch>
        </p:blipFill>
        <p:spPr>
          <a:xfrm>
            <a:off x="152400" y="2727925"/>
            <a:ext cx="8839198" cy="3158066"/>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0"/>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One last step with the Twitter API - you need to set up an app environment. </a:t>
            </a:r>
            <a:endParaRPr sz="3000" b="1">
              <a:solidFill>
                <a:schemeClr val="lt1"/>
              </a:solidFill>
              <a:latin typeface="Open Sans"/>
              <a:ea typeface="Open Sans"/>
              <a:cs typeface="Open Sans"/>
              <a:sym typeface="Open Sans"/>
            </a:endParaRPr>
          </a:p>
        </p:txBody>
      </p:sp>
      <p:sp>
        <p:nvSpPr>
          <p:cNvPr id="763" name="Google Shape;763;p90"/>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1"/>
          <p:cNvSpPr txBox="1"/>
          <p:nvPr/>
        </p:nvSpPr>
        <p:spPr>
          <a:xfrm>
            <a:off x="242700" y="2157375"/>
            <a:ext cx="5271900" cy="22119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In the upper right hand corner, select your username, then select </a:t>
            </a:r>
            <a:r>
              <a:rPr lang="en" sz="1800" b="1">
                <a:solidFill>
                  <a:srgbClr val="5EA5E5"/>
                </a:solidFill>
                <a:latin typeface="Open Sans"/>
                <a:ea typeface="Open Sans"/>
                <a:cs typeface="Open Sans"/>
                <a:sym typeface="Open Sans"/>
              </a:rPr>
              <a:t>Dev Environments</a:t>
            </a:r>
            <a:r>
              <a:rPr lang="en" sz="1800">
                <a:latin typeface="Open Sans"/>
                <a:ea typeface="Open Sans"/>
                <a:cs typeface="Open Sans"/>
                <a:sym typeface="Open Sans"/>
              </a:rPr>
              <a:t> from the drop down. </a:t>
            </a:r>
            <a:endParaRPr sz="1800">
              <a:latin typeface="Open Sans"/>
              <a:ea typeface="Open Sans"/>
              <a:cs typeface="Open Sans"/>
              <a:sym typeface="Open Sans"/>
            </a:endParaRPr>
          </a:p>
        </p:txBody>
      </p:sp>
      <p:sp>
        <p:nvSpPr>
          <p:cNvPr id="769" name="Google Shape;769;p91"/>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Twitter Dev Environment</a:t>
            </a:r>
            <a:endParaRPr sz="3000" b="1">
              <a:latin typeface="Open Sans"/>
              <a:ea typeface="Open Sans"/>
              <a:cs typeface="Open Sans"/>
              <a:sym typeface="Open Sans"/>
            </a:endParaRPr>
          </a:p>
        </p:txBody>
      </p:sp>
      <p:grpSp>
        <p:nvGrpSpPr>
          <p:cNvPr id="770" name="Google Shape;770;p91"/>
          <p:cNvGrpSpPr/>
          <p:nvPr/>
        </p:nvGrpSpPr>
        <p:grpSpPr>
          <a:xfrm>
            <a:off x="5788410" y="1417213"/>
            <a:ext cx="2958975" cy="3391482"/>
            <a:chOff x="6432150" y="2214087"/>
            <a:chExt cx="2428175" cy="2783325"/>
          </a:xfrm>
        </p:grpSpPr>
        <p:pic>
          <p:nvPicPr>
            <p:cNvPr id="771" name="Google Shape;771;p91"/>
            <p:cNvPicPr preferRelativeResize="0"/>
            <p:nvPr/>
          </p:nvPicPr>
          <p:blipFill>
            <a:blip r:embed="rId3">
              <a:alphaModFix/>
            </a:blip>
            <a:stretch>
              <a:fillRect/>
            </a:stretch>
          </p:blipFill>
          <p:spPr>
            <a:xfrm>
              <a:off x="6432150" y="2214087"/>
              <a:ext cx="2428175" cy="2783325"/>
            </a:xfrm>
            <a:prstGeom prst="rect">
              <a:avLst/>
            </a:prstGeom>
            <a:noFill/>
            <a:ln w="19050" cap="flat" cmpd="sng">
              <a:solidFill>
                <a:srgbClr val="000000"/>
              </a:solidFill>
              <a:prstDash val="solid"/>
              <a:round/>
              <a:headEnd type="none" w="sm" len="sm"/>
              <a:tailEnd type="none" w="sm" len="sm"/>
            </a:ln>
          </p:spPr>
        </p:pic>
        <p:sp>
          <p:nvSpPr>
            <p:cNvPr id="772" name="Google Shape;772;p91"/>
            <p:cNvSpPr/>
            <p:nvPr/>
          </p:nvSpPr>
          <p:spPr>
            <a:xfrm>
              <a:off x="6775575" y="3930800"/>
              <a:ext cx="1590900" cy="412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773;p91"/>
          <p:cNvGrpSpPr/>
          <p:nvPr/>
        </p:nvGrpSpPr>
        <p:grpSpPr>
          <a:xfrm>
            <a:off x="283663" y="5519550"/>
            <a:ext cx="8576673" cy="950200"/>
            <a:chOff x="283663" y="5172325"/>
            <a:chExt cx="8576673" cy="950200"/>
          </a:xfrm>
        </p:grpSpPr>
        <p:pic>
          <p:nvPicPr>
            <p:cNvPr id="774" name="Google Shape;774;p91"/>
            <p:cNvPicPr preferRelativeResize="0"/>
            <p:nvPr/>
          </p:nvPicPr>
          <p:blipFill>
            <a:blip r:embed="rId4">
              <a:alphaModFix/>
            </a:blip>
            <a:stretch>
              <a:fillRect/>
            </a:stretch>
          </p:blipFill>
          <p:spPr>
            <a:xfrm>
              <a:off x="283663" y="5172325"/>
              <a:ext cx="8576673" cy="950200"/>
            </a:xfrm>
            <a:prstGeom prst="rect">
              <a:avLst/>
            </a:prstGeom>
            <a:noFill/>
            <a:ln w="19050" cap="flat" cmpd="sng">
              <a:solidFill>
                <a:srgbClr val="000000"/>
              </a:solidFill>
              <a:prstDash val="solid"/>
              <a:round/>
              <a:headEnd type="none" w="sm" len="sm"/>
              <a:tailEnd type="none" w="sm" len="sm"/>
            </a:ln>
          </p:spPr>
        </p:pic>
        <p:sp>
          <p:nvSpPr>
            <p:cNvPr id="775" name="Google Shape;775;p91"/>
            <p:cNvSpPr/>
            <p:nvPr/>
          </p:nvSpPr>
          <p:spPr>
            <a:xfrm>
              <a:off x="7081950" y="5651200"/>
              <a:ext cx="1543500" cy="353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91"/>
          <p:cNvSpPr txBox="1"/>
          <p:nvPr/>
        </p:nvSpPr>
        <p:spPr>
          <a:xfrm>
            <a:off x="242700" y="3906650"/>
            <a:ext cx="8658600" cy="2211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800">
              <a:latin typeface="Open Sans"/>
              <a:ea typeface="Open Sans"/>
              <a:cs typeface="Open Sans"/>
              <a:sym typeface="Open Sans"/>
            </a:endParaRPr>
          </a:p>
          <a:p>
            <a:pPr marL="457200" lvl="0" indent="-342900" algn="l" rtl="0">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Set up dev environment</a:t>
            </a:r>
            <a:r>
              <a:rPr lang="en" sz="1800">
                <a:latin typeface="Open Sans"/>
                <a:ea typeface="Open Sans"/>
                <a:cs typeface="Open Sans"/>
                <a:sym typeface="Open Sans"/>
              </a:rPr>
              <a:t> under Search Tweets: 30-Days/Sandbox</a:t>
            </a:r>
            <a:endParaRPr sz="18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9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Twitter Dev Environment</a:t>
            </a:r>
            <a:endParaRPr sz="3000" b="1">
              <a:latin typeface="Open Sans"/>
              <a:ea typeface="Open Sans"/>
              <a:cs typeface="Open Sans"/>
              <a:sym typeface="Open Sans"/>
            </a:endParaRPr>
          </a:p>
        </p:txBody>
      </p:sp>
      <p:sp>
        <p:nvSpPr>
          <p:cNvPr id="782" name="Google Shape;782;p92"/>
          <p:cNvSpPr txBox="1"/>
          <p:nvPr/>
        </p:nvSpPr>
        <p:spPr>
          <a:xfrm>
            <a:off x="2215494" y="1501275"/>
            <a:ext cx="4713000" cy="13869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Open Sans"/>
              <a:buAutoNum type="arabicPeriod" startAt="3"/>
            </a:pPr>
            <a:r>
              <a:rPr lang="en" sz="1800">
                <a:latin typeface="Open Sans"/>
                <a:ea typeface="Open Sans"/>
                <a:cs typeface="Open Sans"/>
                <a:sym typeface="Open Sans"/>
              </a:rPr>
              <a:t>Name this Dev environment </a:t>
            </a:r>
            <a:r>
              <a:rPr lang="en" sz="1800" b="1">
                <a:solidFill>
                  <a:srgbClr val="5EA5E5"/>
                </a:solidFill>
                <a:latin typeface="Open Sans"/>
                <a:ea typeface="Open Sans"/>
                <a:cs typeface="Open Sans"/>
                <a:sym typeface="Open Sans"/>
              </a:rPr>
              <a:t>testing</a:t>
            </a:r>
            <a:r>
              <a:rPr lang="en" sz="1800">
                <a:latin typeface="Open Sans"/>
                <a:ea typeface="Open Sans"/>
                <a:cs typeface="Open Sans"/>
                <a:sym typeface="Open Sans"/>
              </a:rPr>
              <a:t>. </a:t>
            </a:r>
            <a:endParaRPr sz="1800">
              <a:latin typeface="Open Sans"/>
              <a:ea typeface="Open Sans"/>
              <a:cs typeface="Open Sans"/>
              <a:sym typeface="Open Sans"/>
            </a:endParaRPr>
          </a:p>
          <a:p>
            <a:pPr marL="457200" lvl="0" indent="-342900" algn="l" rtl="0">
              <a:spcBef>
                <a:spcPts val="1000"/>
              </a:spcBef>
              <a:spcAft>
                <a:spcPts val="0"/>
              </a:spcAft>
              <a:buSzPts val="1800"/>
              <a:buFont typeface="Open Sans"/>
              <a:buAutoNum type="arabicPeriod" startAt="3"/>
            </a:pPr>
            <a:r>
              <a:rPr lang="en" sz="1800">
                <a:latin typeface="Open Sans"/>
                <a:ea typeface="Open Sans"/>
                <a:cs typeface="Open Sans"/>
                <a:sym typeface="Open Sans"/>
              </a:rPr>
              <a:t>Select your app from the drop down. </a:t>
            </a:r>
            <a:endParaRPr sz="1800">
              <a:latin typeface="Open Sans"/>
              <a:ea typeface="Open Sans"/>
              <a:cs typeface="Open Sans"/>
              <a:sym typeface="Open Sans"/>
            </a:endParaRPr>
          </a:p>
          <a:p>
            <a:pPr marL="457200" lvl="0" indent="-342900" algn="l" rtl="0">
              <a:spcBef>
                <a:spcPts val="1000"/>
              </a:spcBef>
              <a:spcAft>
                <a:spcPts val="1000"/>
              </a:spcAft>
              <a:buSzPts val="1800"/>
              <a:buFont typeface="Open Sans"/>
              <a:buAutoNum type="arabicPeriod" startAt="3"/>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Complete setup</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783" name="Google Shape;783;p92"/>
          <p:cNvGrpSpPr/>
          <p:nvPr/>
        </p:nvGrpSpPr>
        <p:grpSpPr>
          <a:xfrm>
            <a:off x="1568825" y="3185950"/>
            <a:ext cx="6006325" cy="2989524"/>
            <a:chOff x="1568838" y="3727875"/>
            <a:chExt cx="6006325" cy="2989524"/>
          </a:xfrm>
        </p:grpSpPr>
        <p:pic>
          <p:nvPicPr>
            <p:cNvPr id="784" name="Google Shape;784;p92"/>
            <p:cNvPicPr preferRelativeResize="0"/>
            <p:nvPr/>
          </p:nvPicPr>
          <p:blipFill>
            <a:blip r:embed="rId3">
              <a:alphaModFix/>
            </a:blip>
            <a:stretch>
              <a:fillRect/>
            </a:stretch>
          </p:blipFill>
          <p:spPr>
            <a:xfrm>
              <a:off x="1568838" y="3727875"/>
              <a:ext cx="6006325" cy="2989524"/>
            </a:xfrm>
            <a:prstGeom prst="rect">
              <a:avLst/>
            </a:prstGeom>
            <a:noFill/>
            <a:ln w="19050" cap="flat" cmpd="sng">
              <a:solidFill>
                <a:srgbClr val="000000"/>
              </a:solidFill>
              <a:prstDash val="solid"/>
              <a:round/>
              <a:headEnd type="none" w="sm" len="sm"/>
              <a:tailEnd type="none" w="sm" len="sm"/>
            </a:ln>
          </p:spPr>
        </p:pic>
        <p:sp>
          <p:nvSpPr>
            <p:cNvPr id="785" name="Google Shape;785;p92"/>
            <p:cNvSpPr/>
            <p:nvPr/>
          </p:nvSpPr>
          <p:spPr>
            <a:xfrm>
              <a:off x="5927175" y="6169675"/>
              <a:ext cx="1531800" cy="483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Let's get started!</a:t>
            </a:r>
            <a:endParaRPr sz="2200">
              <a:solidFill>
                <a:srgbClr val="FFFFFF"/>
              </a:solidFill>
              <a:latin typeface="Open Sans"/>
              <a:ea typeface="Open Sans"/>
              <a:cs typeface="Open Sans"/>
              <a:sym typeface="Open Sans"/>
            </a:endParaRPr>
          </a:p>
          <a:p>
            <a:pPr marL="0" lvl="0" indent="0" algn="ctr" rtl="0">
              <a:spcBef>
                <a:spcPts val="0"/>
              </a:spcBef>
              <a:spcAft>
                <a:spcPts val="0"/>
              </a:spcAft>
              <a:buNone/>
            </a:pPr>
            <a:endParaRPr sz="3000" b="1" i="1">
              <a:solidFill>
                <a:schemeClr val="lt1"/>
              </a:solidFill>
              <a:latin typeface="Open Sans"/>
              <a:ea typeface="Open Sans"/>
              <a:cs typeface="Open Sans"/>
              <a:sym typeface="Open Sans"/>
            </a:endParaRPr>
          </a:p>
        </p:txBody>
      </p:sp>
      <p:sp>
        <p:nvSpPr>
          <p:cNvPr id="228" name="Google Shape;228;p2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9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Twitter Dev Environment</a:t>
            </a:r>
            <a:endParaRPr sz="3000" b="1">
              <a:latin typeface="Open Sans"/>
              <a:ea typeface="Open Sans"/>
              <a:cs typeface="Open Sans"/>
              <a:sym typeface="Open Sans"/>
            </a:endParaRPr>
          </a:p>
        </p:txBody>
      </p:sp>
      <p:sp>
        <p:nvSpPr>
          <p:cNvPr id="791" name="Google Shape;791;p93"/>
          <p:cNvSpPr txBox="1"/>
          <p:nvPr/>
        </p:nvSpPr>
        <p:spPr>
          <a:xfrm>
            <a:off x="210900" y="1626985"/>
            <a:ext cx="8722200" cy="9783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Back in the code editor in Dialogflow, notice that on Line 18, the </a:t>
            </a:r>
            <a:r>
              <a:rPr lang="en" sz="1800">
                <a:latin typeface="Courier New"/>
                <a:ea typeface="Courier New"/>
                <a:cs typeface="Courier New"/>
                <a:sym typeface="Courier New"/>
              </a:rPr>
              <a:t>TWITTER_ENV</a:t>
            </a:r>
            <a:r>
              <a:rPr lang="en" sz="1800">
                <a:latin typeface="Open Sans"/>
                <a:ea typeface="Open Sans"/>
                <a:cs typeface="Open Sans"/>
                <a:sym typeface="Open Sans"/>
              </a:rPr>
              <a:t> constant has the value </a:t>
            </a:r>
            <a:r>
              <a:rPr lang="en" sz="1800">
                <a:latin typeface="Courier New"/>
                <a:ea typeface="Courier New"/>
                <a:cs typeface="Courier New"/>
                <a:sym typeface="Courier New"/>
              </a:rPr>
              <a:t>testing</a:t>
            </a:r>
            <a:r>
              <a:rPr lang="en" sz="1800">
                <a:latin typeface="Open Sans"/>
                <a:ea typeface="Open Sans"/>
                <a:cs typeface="Open Sans"/>
                <a:sym typeface="Open Sans"/>
              </a:rPr>
              <a:t>.  We don't need to change anything because that's what we named the Twitter Dev environment! </a:t>
            </a:r>
            <a:endParaRPr sz="1800">
              <a:latin typeface="Open Sans"/>
              <a:ea typeface="Open Sans"/>
              <a:cs typeface="Open Sans"/>
              <a:sym typeface="Open Sans"/>
            </a:endParaRPr>
          </a:p>
        </p:txBody>
      </p:sp>
      <p:pic>
        <p:nvPicPr>
          <p:cNvPr id="792" name="Google Shape;792;p93"/>
          <p:cNvPicPr preferRelativeResize="0"/>
          <p:nvPr/>
        </p:nvPicPr>
        <p:blipFill>
          <a:blip r:embed="rId3">
            <a:alphaModFix/>
          </a:blip>
          <a:stretch>
            <a:fillRect/>
          </a:stretch>
        </p:blipFill>
        <p:spPr>
          <a:xfrm>
            <a:off x="152400" y="3026160"/>
            <a:ext cx="8839198" cy="3158066"/>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4"/>
          <p:cNvSpPr txBox="1">
            <a:spLocks noGrp="1"/>
          </p:cNvSpPr>
          <p:nvPr>
            <p:ph type="title"/>
          </p:nvPr>
        </p:nvSpPr>
        <p:spPr>
          <a:xfrm>
            <a:off x="1180350" y="784500"/>
            <a:ext cx="6783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Before we finish the code review, let's take a quick pause to review what we've done here. </a:t>
            </a:r>
            <a:endParaRPr sz="3000" b="1">
              <a:solidFill>
                <a:schemeClr val="lt1"/>
              </a:solidFill>
              <a:latin typeface="Open Sans"/>
              <a:ea typeface="Open Sans"/>
              <a:cs typeface="Open Sans"/>
              <a:sym typeface="Open Sans"/>
            </a:endParaRPr>
          </a:p>
        </p:txBody>
      </p:sp>
      <p:sp>
        <p:nvSpPr>
          <p:cNvPr id="798" name="Google Shape;798;p9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What have we done so far? </a:t>
            </a:r>
            <a:endParaRPr sz="3000" b="1">
              <a:latin typeface="Open Sans"/>
              <a:ea typeface="Open Sans"/>
              <a:cs typeface="Open Sans"/>
              <a:sym typeface="Open Sans"/>
            </a:endParaRPr>
          </a:p>
        </p:txBody>
      </p:sp>
      <p:grpSp>
        <p:nvGrpSpPr>
          <p:cNvPr id="804" name="Google Shape;804;p95"/>
          <p:cNvGrpSpPr/>
          <p:nvPr/>
        </p:nvGrpSpPr>
        <p:grpSpPr>
          <a:xfrm>
            <a:off x="438250" y="1636446"/>
            <a:ext cx="3848713" cy="4734627"/>
            <a:chOff x="280988" y="1749996"/>
            <a:chExt cx="3848713" cy="4734627"/>
          </a:xfrm>
        </p:grpSpPr>
        <p:sp>
          <p:nvSpPr>
            <p:cNvPr id="805" name="Google Shape;805;p95"/>
            <p:cNvSpPr/>
            <p:nvPr/>
          </p:nvSpPr>
          <p:spPr>
            <a:xfrm>
              <a:off x="281006" y="1749996"/>
              <a:ext cx="3848676" cy="405616"/>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Action We Took </a:t>
              </a:r>
              <a:endParaRPr sz="1800" b="1" i="0" u="none" strike="noStrike" cap="none">
                <a:solidFill>
                  <a:srgbClr val="FFD966"/>
                </a:solidFill>
                <a:latin typeface="Open Sans"/>
                <a:ea typeface="Open Sans"/>
                <a:cs typeface="Open Sans"/>
                <a:sym typeface="Open Sans"/>
              </a:endParaRPr>
            </a:p>
          </p:txBody>
        </p:sp>
        <p:sp>
          <p:nvSpPr>
            <p:cNvPr id="806" name="Google Shape;806;p95"/>
            <p:cNvSpPr/>
            <p:nvPr/>
          </p:nvSpPr>
          <p:spPr>
            <a:xfrm>
              <a:off x="280988" y="475177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4. Created a Twitter Developer Account</a:t>
              </a:r>
              <a:endParaRPr sz="1800" i="0" u="none" strike="noStrike" cap="none">
                <a:solidFill>
                  <a:srgbClr val="FFFFFF"/>
                </a:solidFill>
                <a:latin typeface="Open Sans Light"/>
                <a:ea typeface="Open Sans Light"/>
                <a:cs typeface="Open Sans Light"/>
                <a:sym typeface="Open Sans Light"/>
              </a:endParaRPr>
            </a:p>
          </p:txBody>
        </p:sp>
        <p:sp>
          <p:nvSpPr>
            <p:cNvPr id="807" name="Google Shape;807;p95"/>
            <p:cNvSpPr/>
            <p:nvPr/>
          </p:nvSpPr>
          <p:spPr>
            <a:xfrm>
              <a:off x="280988" y="561882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5. Added Twitter credentials to the code</a:t>
              </a:r>
              <a:endParaRPr sz="1800" i="0" u="none" strike="noStrike" cap="none">
                <a:solidFill>
                  <a:srgbClr val="FFFFFF"/>
                </a:solidFill>
                <a:latin typeface="Open Sans Light"/>
                <a:ea typeface="Open Sans Light"/>
                <a:cs typeface="Open Sans Light"/>
                <a:sym typeface="Open Sans Light"/>
              </a:endParaRPr>
            </a:p>
          </p:txBody>
        </p:sp>
        <p:sp>
          <p:nvSpPr>
            <p:cNvPr id="808" name="Google Shape;808;p95"/>
            <p:cNvSpPr/>
            <p:nvPr/>
          </p:nvSpPr>
          <p:spPr>
            <a:xfrm>
              <a:off x="281000" y="388722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3. Set up Dialogflow</a:t>
              </a:r>
              <a:endParaRPr sz="1800" i="0" u="none" strike="noStrike" cap="none">
                <a:solidFill>
                  <a:srgbClr val="FFFFFF"/>
                </a:solidFill>
                <a:latin typeface="Open Sans Light"/>
                <a:ea typeface="Open Sans Light"/>
                <a:cs typeface="Open Sans Light"/>
                <a:sym typeface="Open Sans Light"/>
              </a:endParaRPr>
            </a:p>
          </p:txBody>
        </p:sp>
        <p:sp>
          <p:nvSpPr>
            <p:cNvPr id="809" name="Google Shape;809;p95"/>
            <p:cNvSpPr/>
            <p:nvPr/>
          </p:nvSpPr>
          <p:spPr>
            <a:xfrm>
              <a:off x="280988" y="302142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2. Created an Action on Google</a:t>
              </a:r>
              <a:endParaRPr sz="1800" i="0" u="none" strike="noStrike" cap="none">
                <a:solidFill>
                  <a:srgbClr val="FFFFFF"/>
                </a:solidFill>
                <a:latin typeface="Open Sans Light"/>
                <a:ea typeface="Open Sans Light"/>
                <a:cs typeface="Open Sans Light"/>
                <a:sym typeface="Open Sans Light"/>
              </a:endParaRPr>
            </a:p>
          </p:txBody>
        </p:sp>
      </p:grpSp>
      <p:sp>
        <p:nvSpPr>
          <p:cNvPr id="810" name="Google Shape;810;p95"/>
          <p:cNvSpPr/>
          <p:nvPr/>
        </p:nvSpPr>
        <p:spPr>
          <a:xfrm>
            <a:off x="438250" y="2060548"/>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1. Created a GCP Account</a:t>
            </a:r>
            <a:endParaRPr sz="1800" i="0" u="none" strike="noStrike" cap="none">
              <a:solidFill>
                <a:srgbClr val="FFFFFF"/>
              </a:solidFill>
              <a:latin typeface="Open Sans Light"/>
              <a:ea typeface="Open Sans Light"/>
              <a:cs typeface="Open Sans Light"/>
              <a:sym typeface="Open Sans Light"/>
            </a:endParaRPr>
          </a:p>
        </p:txBody>
      </p:sp>
      <p:grpSp>
        <p:nvGrpSpPr>
          <p:cNvPr id="811" name="Google Shape;811;p95"/>
          <p:cNvGrpSpPr/>
          <p:nvPr/>
        </p:nvGrpSpPr>
        <p:grpSpPr>
          <a:xfrm>
            <a:off x="4857025" y="1636446"/>
            <a:ext cx="3848718" cy="4734627"/>
            <a:chOff x="280988" y="1749996"/>
            <a:chExt cx="3848718" cy="4734627"/>
          </a:xfrm>
        </p:grpSpPr>
        <p:sp>
          <p:nvSpPr>
            <p:cNvPr id="812" name="Google Shape;812;p95"/>
            <p:cNvSpPr/>
            <p:nvPr/>
          </p:nvSpPr>
          <p:spPr>
            <a:xfrm>
              <a:off x="281006" y="1749996"/>
              <a:ext cx="3848700" cy="4056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D966"/>
                  </a:solidFill>
                  <a:latin typeface="Open Sans"/>
                  <a:ea typeface="Open Sans"/>
                  <a:cs typeface="Open Sans"/>
                  <a:sym typeface="Open Sans"/>
                </a:rPr>
                <a:t>What It Does for the Action</a:t>
              </a:r>
              <a:endParaRPr sz="1800" b="1" i="0" u="none" strike="noStrike" cap="none">
                <a:solidFill>
                  <a:srgbClr val="FFD966"/>
                </a:solidFill>
                <a:latin typeface="Open Sans"/>
                <a:ea typeface="Open Sans"/>
                <a:cs typeface="Open Sans"/>
                <a:sym typeface="Open Sans"/>
              </a:endParaRPr>
            </a:p>
          </p:txBody>
        </p:sp>
        <p:sp>
          <p:nvSpPr>
            <p:cNvPr id="813" name="Google Shape;813;p95"/>
            <p:cNvSpPr/>
            <p:nvPr/>
          </p:nvSpPr>
          <p:spPr>
            <a:xfrm>
              <a:off x="280988" y="475177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4. This enables us to use the Twitter API</a:t>
              </a:r>
              <a:endParaRPr sz="1800" i="0" u="none" strike="noStrike" cap="none">
                <a:solidFill>
                  <a:srgbClr val="FFFFFF"/>
                </a:solidFill>
                <a:latin typeface="Open Sans Light"/>
                <a:ea typeface="Open Sans Light"/>
                <a:cs typeface="Open Sans Light"/>
                <a:sym typeface="Open Sans Light"/>
              </a:endParaRPr>
            </a:p>
          </p:txBody>
        </p:sp>
        <p:sp>
          <p:nvSpPr>
            <p:cNvPr id="814" name="Google Shape;814;p95"/>
            <p:cNvSpPr/>
            <p:nvPr/>
          </p:nvSpPr>
          <p:spPr>
            <a:xfrm>
              <a:off x="280988" y="561882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5. This lets our Action communicate with the Twitter API</a:t>
              </a:r>
              <a:endParaRPr sz="1800" i="0" u="none" strike="noStrike" cap="none">
                <a:solidFill>
                  <a:srgbClr val="FFFFFF"/>
                </a:solidFill>
                <a:latin typeface="Open Sans Light"/>
                <a:ea typeface="Open Sans Light"/>
                <a:cs typeface="Open Sans Light"/>
                <a:sym typeface="Open Sans Light"/>
              </a:endParaRPr>
            </a:p>
          </p:txBody>
        </p:sp>
        <p:sp>
          <p:nvSpPr>
            <p:cNvPr id="815" name="Google Shape;815;p95"/>
            <p:cNvSpPr/>
            <p:nvPr/>
          </p:nvSpPr>
          <p:spPr>
            <a:xfrm>
              <a:off x="281000" y="388722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600">
                  <a:solidFill>
                    <a:srgbClr val="FFFFFF"/>
                  </a:solidFill>
                  <a:latin typeface="Open Sans Light"/>
                  <a:ea typeface="Open Sans Light"/>
                  <a:cs typeface="Open Sans Light"/>
                  <a:sym typeface="Open Sans Light"/>
                </a:rPr>
                <a:t>3. Allowed us to configure conversational interactions for our Action</a:t>
              </a:r>
              <a:endParaRPr sz="1600" i="0" u="none" strike="noStrike" cap="none">
                <a:solidFill>
                  <a:srgbClr val="FFFFFF"/>
                </a:solidFill>
                <a:latin typeface="Open Sans Light"/>
                <a:ea typeface="Open Sans Light"/>
                <a:cs typeface="Open Sans Light"/>
                <a:sym typeface="Open Sans Light"/>
              </a:endParaRPr>
            </a:p>
          </p:txBody>
        </p:sp>
        <p:sp>
          <p:nvSpPr>
            <p:cNvPr id="816" name="Google Shape;816;p95"/>
            <p:cNvSpPr/>
            <p:nvPr/>
          </p:nvSpPr>
          <p:spPr>
            <a:xfrm>
              <a:off x="280988" y="3021423"/>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2. Allows us to create an Action for Google Assistant</a:t>
              </a:r>
              <a:endParaRPr sz="1800" i="0" u="none" strike="noStrike" cap="none">
                <a:solidFill>
                  <a:srgbClr val="FFFFFF"/>
                </a:solidFill>
                <a:latin typeface="Open Sans Light"/>
                <a:ea typeface="Open Sans Light"/>
                <a:cs typeface="Open Sans Light"/>
                <a:sym typeface="Open Sans Light"/>
              </a:endParaRPr>
            </a:p>
          </p:txBody>
        </p:sp>
      </p:grpSp>
      <p:sp>
        <p:nvSpPr>
          <p:cNvPr id="817" name="Google Shape;817;p95"/>
          <p:cNvSpPr/>
          <p:nvPr/>
        </p:nvSpPr>
        <p:spPr>
          <a:xfrm>
            <a:off x="4857025" y="2060548"/>
            <a:ext cx="3848700" cy="865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1. This hosts your project</a:t>
            </a:r>
            <a:endParaRPr sz="1800" i="0" u="none" strike="noStrike" cap="none">
              <a:solidFill>
                <a:srgbClr val="FFFFFF"/>
              </a:solidFill>
              <a:latin typeface="Open Sans Light"/>
              <a:ea typeface="Open Sans Light"/>
              <a:cs typeface="Open Sans Light"/>
              <a:sym typeface="Open Sans Light"/>
            </a:endParaRPr>
          </a:p>
        </p:txBody>
      </p:sp>
      <p:sp>
        <p:nvSpPr>
          <p:cNvPr id="818" name="Google Shape;818;p95"/>
          <p:cNvSpPr/>
          <p:nvPr/>
        </p:nvSpPr>
        <p:spPr>
          <a:xfrm>
            <a:off x="4474650" y="2358000"/>
            <a:ext cx="194700" cy="270900"/>
          </a:xfrm>
          <a:prstGeom prst="chevron">
            <a:avLst>
              <a:gd name="adj" fmla="val 50000"/>
            </a:avLst>
          </a:prstGeom>
          <a:solidFill>
            <a:srgbClr val="5EA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5"/>
          <p:cNvSpPr/>
          <p:nvPr/>
        </p:nvSpPr>
        <p:spPr>
          <a:xfrm>
            <a:off x="4474650" y="3211150"/>
            <a:ext cx="194700" cy="270900"/>
          </a:xfrm>
          <a:prstGeom prst="chevron">
            <a:avLst>
              <a:gd name="adj" fmla="val 50000"/>
            </a:avLst>
          </a:prstGeom>
          <a:solidFill>
            <a:srgbClr val="5EA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5"/>
          <p:cNvSpPr/>
          <p:nvPr/>
        </p:nvSpPr>
        <p:spPr>
          <a:xfrm>
            <a:off x="4474650" y="4064300"/>
            <a:ext cx="194700" cy="270900"/>
          </a:xfrm>
          <a:prstGeom prst="chevron">
            <a:avLst>
              <a:gd name="adj" fmla="val 50000"/>
            </a:avLst>
          </a:prstGeom>
          <a:solidFill>
            <a:srgbClr val="5EA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5"/>
          <p:cNvSpPr/>
          <p:nvPr/>
        </p:nvSpPr>
        <p:spPr>
          <a:xfrm>
            <a:off x="4474650" y="4917450"/>
            <a:ext cx="194700" cy="270900"/>
          </a:xfrm>
          <a:prstGeom prst="chevron">
            <a:avLst>
              <a:gd name="adj" fmla="val 50000"/>
            </a:avLst>
          </a:prstGeom>
          <a:solidFill>
            <a:srgbClr val="5EA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5"/>
          <p:cNvSpPr/>
          <p:nvPr/>
        </p:nvSpPr>
        <p:spPr>
          <a:xfrm>
            <a:off x="4474650" y="5770600"/>
            <a:ext cx="194700" cy="270900"/>
          </a:xfrm>
          <a:prstGeom prst="chevron">
            <a:avLst>
              <a:gd name="adj" fmla="val 50000"/>
            </a:avLst>
          </a:prstGeom>
          <a:solidFill>
            <a:srgbClr val="5EA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96"/>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Okay, now that you have reviewed all the steps we've taken so far, let's finish reviewing this code! </a:t>
            </a:r>
            <a:endParaRPr sz="3000" b="1">
              <a:solidFill>
                <a:schemeClr val="lt1"/>
              </a:solidFill>
              <a:latin typeface="Open Sans"/>
              <a:ea typeface="Open Sans"/>
              <a:cs typeface="Open Sans"/>
              <a:sym typeface="Open Sans"/>
            </a:endParaRPr>
          </a:p>
        </p:txBody>
      </p:sp>
      <p:sp>
        <p:nvSpPr>
          <p:cNvPr id="828" name="Google Shape;828;p96"/>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97"/>
          <p:cNvPicPr preferRelativeResize="0"/>
          <p:nvPr/>
        </p:nvPicPr>
        <p:blipFill>
          <a:blip r:embed="rId3">
            <a:alphaModFix/>
          </a:blip>
          <a:stretch>
            <a:fillRect/>
          </a:stretch>
        </p:blipFill>
        <p:spPr>
          <a:xfrm>
            <a:off x="152400" y="2248425"/>
            <a:ext cx="8839198" cy="1754409"/>
          </a:xfrm>
          <a:prstGeom prst="rect">
            <a:avLst/>
          </a:prstGeom>
          <a:noFill/>
          <a:ln w="19050" cap="flat" cmpd="sng">
            <a:solidFill>
              <a:srgbClr val="000000"/>
            </a:solidFill>
            <a:prstDash val="solid"/>
            <a:round/>
            <a:headEnd type="none" w="sm" len="sm"/>
            <a:tailEnd type="none" w="sm" len="sm"/>
          </a:ln>
        </p:spPr>
      </p:pic>
      <p:sp>
        <p:nvSpPr>
          <p:cNvPr id="834" name="Google Shape;834;p9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835" name="Google Shape;835;p97"/>
          <p:cNvSpPr txBox="1"/>
          <p:nvPr/>
        </p:nvSpPr>
        <p:spPr>
          <a:xfrm>
            <a:off x="242850" y="4410400"/>
            <a:ext cx="8658300" cy="224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Open Sans"/>
                <a:ea typeface="Open Sans"/>
                <a:cs typeface="Open Sans"/>
                <a:sym typeface="Open Sans"/>
              </a:rPr>
              <a:t>Lines 43-50 </a:t>
            </a:r>
            <a:r>
              <a:rPr lang="en" sz="1800">
                <a:latin typeface="Open Sans"/>
                <a:ea typeface="Open Sans"/>
                <a:cs typeface="Open Sans"/>
                <a:sym typeface="Open Sans"/>
              </a:rPr>
              <a:t>define a helper function that removes all retweets from the search results and saves them to an array. We used this function earlier.</a:t>
            </a:r>
            <a:endParaRPr sz="1800">
              <a:latin typeface="Open Sans"/>
              <a:ea typeface="Open Sans"/>
              <a:cs typeface="Open Sans"/>
              <a:sym typeface="Open Sans"/>
            </a:endParaRPr>
          </a:p>
        </p:txBody>
      </p:sp>
      <p:sp>
        <p:nvSpPr>
          <p:cNvPr id="836" name="Google Shape;836;p97"/>
          <p:cNvSpPr/>
          <p:nvPr/>
        </p:nvSpPr>
        <p:spPr>
          <a:xfrm rot="5400000">
            <a:off x="4276500" y="95452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7"/>
          <p:cNvSpPr txBox="1"/>
          <p:nvPr/>
        </p:nvSpPr>
        <p:spPr>
          <a:xfrm>
            <a:off x="3538800" y="172500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98"/>
          <p:cNvPicPr preferRelativeResize="0"/>
          <p:nvPr/>
        </p:nvPicPr>
        <p:blipFill>
          <a:blip r:embed="rId3">
            <a:alphaModFix/>
          </a:blip>
          <a:stretch>
            <a:fillRect/>
          </a:stretch>
        </p:blipFill>
        <p:spPr>
          <a:xfrm>
            <a:off x="152400" y="2229850"/>
            <a:ext cx="8839198" cy="1797985"/>
          </a:xfrm>
          <a:prstGeom prst="rect">
            <a:avLst/>
          </a:prstGeom>
          <a:noFill/>
          <a:ln w="19050" cap="flat" cmpd="sng">
            <a:solidFill>
              <a:srgbClr val="000000"/>
            </a:solidFill>
            <a:prstDash val="solid"/>
            <a:round/>
            <a:headEnd type="none" w="sm" len="sm"/>
            <a:tailEnd type="none" w="sm" len="sm"/>
          </a:ln>
        </p:spPr>
      </p:pic>
      <p:sp>
        <p:nvSpPr>
          <p:cNvPr id="843" name="Google Shape;843;p9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844" name="Google Shape;844;p98"/>
          <p:cNvSpPr txBox="1"/>
          <p:nvPr/>
        </p:nvSpPr>
        <p:spPr>
          <a:xfrm>
            <a:off x="333300" y="4390250"/>
            <a:ext cx="8477400" cy="224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Open Sans"/>
                <a:ea typeface="Open Sans"/>
                <a:cs typeface="Open Sans"/>
                <a:sym typeface="Open Sans"/>
              </a:rPr>
              <a:t>Lines 58-64 </a:t>
            </a:r>
            <a:r>
              <a:rPr lang="en" sz="1800">
                <a:latin typeface="Open Sans"/>
                <a:ea typeface="Open Sans"/>
                <a:cs typeface="Open Sans"/>
                <a:sym typeface="Open Sans"/>
              </a:rPr>
              <a:t>define a helper function that extracts all the tweets from the API response and saves them to an array. </a:t>
            </a:r>
            <a:endParaRPr sz="1800">
              <a:latin typeface="Open Sans"/>
              <a:ea typeface="Open Sans"/>
              <a:cs typeface="Open Sans"/>
              <a:sym typeface="Open Sans"/>
            </a:endParaRPr>
          </a:p>
        </p:txBody>
      </p:sp>
      <p:sp>
        <p:nvSpPr>
          <p:cNvPr id="845" name="Google Shape;845;p98"/>
          <p:cNvSpPr/>
          <p:nvPr/>
        </p:nvSpPr>
        <p:spPr>
          <a:xfrm rot="5400000">
            <a:off x="4276500" y="95452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8"/>
          <p:cNvSpPr txBox="1"/>
          <p:nvPr/>
        </p:nvSpPr>
        <p:spPr>
          <a:xfrm>
            <a:off x="3538800" y="172500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99"/>
          <p:cNvPicPr preferRelativeResize="0"/>
          <p:nvPr/>
        </p:nvPicPr>
        <p:blipFill>
          <a:blip r:embed="rId3">
            <a:alphaModFix/>
          </a:blip>
          <a:stretch>
            <a:fillRect/>
          </a:stretch>
        </p:blipFill>
        <p:spPr>
          <a:xfrm>
            <a:off x="1105207" y="2115850"/>
            <a:ext cx="6933586" cy="1913225"/>
          </a:xfrm>
          <a:prstGeom prst="rect">
            <a:avLst/>
          </a:prstGeom>
          <a:noFill/>
          <a:ln w="19050" cap="flat" cmpd="sng">
            <a:solidFill>
              <a:srgbClr val="000000"/>
            </a:solidFill>
            <a:prstDash val="solid"/>
            <a:round/>
            <a:headEnd type="none" w="sm" len="sm"/>
            <a:tailEnd type="none" w="sm" len="sm"/>
          </a:ln>
        </p:spPr>
      </p:pic>
      <p:sp>
        <p:nvSpPr>
          <p:cNvPr id="852" name="Google Shape;852;p99"/>
          <p:cNvSpPr txBox="1"/>
          <p:nvPr/>
        </p:nvSpPr>
        <p:spPr>
          <a:xfrm>
            <a:off x="118200" y="4205725"/>
            <a:ext cx="8907600" cy="243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Line 67 </a:t>
            </a:r>
            <a:r>
              <a:rPr lang="en" sz="1800">
                <a:latin typeface="Open Sans"/>
                <a:ea typeface="Open Sans"/>
                <a:cs typeface="Open Sans"/>
                <a:sym typeface="Open Sans"/>
              </a:rPr>
              <a:t>calls the intent method on our app. It passes the name of the intent we created - Sentiment - and two params. </a:t>
            </a:r>
            <a:endParaRPr sz="1800">
              <a:latin typeface="Open Sans"/>
              <a:ea typeface="Open Sans"/>
              <a:cs typeface="Open Sans"/>
              <a:sym typeface="Open Sans"/>
            </a:endParaRPr>
          </a:p>
          <a:p>
            <a:pPr marL="0" lvl="0" indent="0" algn="l" rtl="0">
              <a:lnSpc>
                <a:spcPct val="115000"/>
              </a:lnSpc>
              <a:spcBef>
                <a:spcPts val="1000"/>
              </a:spcBef>
              <a:spcAft>
                <a:spcPts val="0"/>
              </a:spcAft>
              <a:buNone/>
            </a:pPr>
            <a:r>
              <a:rPr lang="en" sz="1800" b="1">
                <a:solidFill>
                  <a:schemeClr val="dk1"/>
                </a:solidFill>
                <a:latin typeface="Open Sans"/>
                <a:ea typeface="Open Sans"/>
                <a:cs typeface="Open Sans"/>
                <a:sym typeface="Open Sans"/>
              </a:rPr>
              <a:t>Lines 68 </a:t>
            </a:r>
            <a:r>
              <a:rPr lang="en" sz="1800">
                <a:solidFill>
                  <a:schemeClr val="dk1"/>
                </a:solidFill>
                <a:latin typeface="Open Sans"/>
                <a:ea typeface="Open Sans"/>
                <a:cs typeface="Open Sans"/>
                <a:sym typeface="Open Sans"/>
              </a:rPr>
              <a:t>sets the input equal to params.any (remember when we set up @any?)</a:t>
            </a:r>
            <a:endParaRPr sz="1800">
              <a:solidFill>
                <a:schemeClr val="dk1"/>
              </a:solidFill>
              <a:latin typeface="Open Sans"/>
              <a:ea typeface="Open Sans"/>
              <a:cs typeface="Open Sans"/>
              <a:sym typeface="Open Sans"/>
            </a:endParaRPr>
          </a:p>
          <a:p>
            <a:pPr marL="0" lvl="0" indent="0" algn="l" rtl="0">
              <a:lnSpc>
                <a:spcPct val="115000"/>
              </a:lnSpc>
              <a:spcBef>
                <a:spcPts val="1000"/>
              </a:spcBef>
              <a:spcAft>
                <a:spcPts val="1000"/>
              </a:spcAft>
              <a:buClr>
                <a:schemeClr val="dk1"/>
              </a:buClr>
              <a:buSzPts val="1100"/>
              <a:buFont typeface="Arial"/>
              <a:buNone/>
            </a:pPr>
            <a:r>
              <a:rPr lang="en" sz="1800" b="1">
                <a:solidFill>
                  <a:schemeClr val="dk1"/>
                </a:solidFill>
                <a:latin typeface="Open Sans"/>
                <a:ea typeface="Open Sans"/>
                <a:cs typeface="Open Sans"/>
                <a:sym typeface="Open Sans"/>
              </a:rPr>
              <a:t>Lines 70-77 </a:t>
            </a:r>
            <a:r>
              <a:rPr lang="en" sz="1800">
                <a:solidFill>
                  <a:schemeClr val="dk1"/>
                </a:solidFill>
                <a:latin typeface="Open Sans"/>
                <a:ea typeface="Open Sans"/>
                <a:cs typeface="Open Sans"/>
                <a:sym typeface="Open Sans"/>
              </a:rPr>
              <a:t>make a request to the Twitter API using what the user said to our Action and our API credentials. </a:t>
            </a:r>
            <a:endParaRPr sz="1800">
              <a:latin typeface="Open Sans"/>
              <a:ea typeface="Open Sans"/>
              <a:cs typeface="Open Sans"/>
              <a:sym typeface="Open Sans"/>
            </a:endParaRPr>
          </a:p>
        </p:txBody>
      </p:sp>
      <p:sp>
        <p:nvSpPr>
          <p:cNvPr id="853" name="Google Shape;853;p99"/>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854" name="Google Shape;854;p99"/>
          <p:cNvSpPr/>
          <p:nvPr/>
        </p:nvSpPr>
        <p:spPr>
          <a:xfrm rot="5400000">
            <a:off x="4276500" y="80212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9"/>
          <p:cNvSpPr txBox="1"/>
          <p:nvPr/>
        </p:nvSpPr>
        <p:spPr>
          <a:xfrm>
            <a:off x="3538800" y="157260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100"/>
          <p:cNvPicPr preferRelativeResize="0"/>
          <p:nvPr/>
        </p:nvPicPr>
        <p:blipFill>
          <a:blip r:embed="rId3">
            <a:alphaModFix/>
          </a:blip>
          <a:stretch>
            <a:fillRect/>
          </a:stretch>
        </p:blipFill>
        <p:spPr>
          <a:xfrm>
            <a:off x="152400" y="2328675"/>
            <a:ext cx="8839199" cy="815142"/>
          </a:xfrm>
          <a:prstGeom prst="rect">
            <a:avLst/>
          </a:prstGeom>
          <a:noFill/>
          <a:ln w="19050" cap="flat" cmpd="sng">
            <a:solidFill>
              <a:srgbClr val="000000"/>
            </a:solidFill>
            <a:prstDash val="solid"/>
            <a:round/>
            <a:headEnd type="none" w="sm" len="sm"/>
            <a:tailEnd type="none" w="sm" len="sm"/>
          </a:ln>
        </p:spPr>
      </p:pic>
      <p:sp>
        <p:nvSpPr>
          <p:cNvPr id="861" name="Google Shape;861;p100"/>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862" name="Google Shape;862;p100"/>
          <p:cNvSpPr txBox="1"/>
          <p:nvPr/>
        </p:nvSpPr>
        <p:spPr>
          <a:xfrm>
            <a:off x="333375" y="3552050"/>
            <a:ext cx="8477400" cy="224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Line 80 </a:t>
            </a:r>
            <a:r>
              <a:rPr lang="en" sz="1800">
                <a:latin typeface="Open Sans"/>
                <a:ea typeface="Open Sans"/>
                <a:cs typeface="Open Sans"/>
                <a:sym typeface="Open Sans"/>
              </a:rPr>
              <a:t>makes the request and returns the response. </a:t>
            </a:r>
            <a:endParaRPr sz="1800">
              <a:latin typeface="Open Sans"/>
              <a:ea typeface="Open Sans"/>
              <a:cs typeface="Open Sans"/>
              <a:sym typeface="Open Sans"/>
            </a:endParaRPr>
          </a:p>
          <a:p>
            <a:pPr marL="0" lvl="0" indent="0" algn="l" rtl="0">
              <a:lnSpc>
                <a:spcPct val="115000"/>
              </a:lnSpc>
              <a:spcBef>
                <a:spcPts val="1000"/>
              </a:spcBef>
              <a:spcAft>
                <a:spcPts val="1000"/>
              </a:spcAft>
              <a:buNone/>
            </a:pPr>
            <a:r>
              <a:rPr lang="en" sz="1800" b="1">
                <a:solidFill>
                  <a:schemeClr val="dk1"/>
                </a:solidFill>
                <a:latin typeface="Open Sans"/>
                <a:ea typeface="Open Sans"/>
                <a:cs typeface="Open Sans"/>
                <a:sym typeface="Open Sans"/>
              </a:rPr>
              <a:t>Line 82 </a:t>
            </a:r>
            <a:r>
              <a:rPr lang="en" sz="1800">
                <a:solidFill>
                  <a:schemeClr val="dk1"/>
                </a:solidFill>
                <a:latin typeface="Open Sans"/>
                <a:ea typeface="Open Sans"/>
                <a:cs typeface="Open Sans"/>
                <a:sym typeface="Open Sans"/>
              </a:rPr>
              <a:t>removes all the retweets from the response from Twitter. This means we're only getting each tweet one time. </a:t>
            </a:r>
            <a:endParaRPr sz="1800">
              <a:latin typeface="Open Sans"/>
              <a:ea typeface="Open Sans"/>
              <a:cs typeface="Open Sans"/>
              <a:sym typeface="Open Sans"/>
            </a:endParaRPr>
          </a:p>
        </p:txBody>
      </p:sp>
      <p:sp>
        <p:nvSpPr>
          <p:cNvPr id="863" name="Google Shape;863;p100"/>
          <p:cNvSpPr/>
          <p:nvPr/>
        </p:nvSpPr>
        <p:spPr>
          <a:xfrm rot="5400000">
            <a:off x="4276500" y="103072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00"/>
          <p:cNvSpPr txBox="1"/>
          <p:nvPr/>
        </p:nvSpPr>
        <p:spPr>
          <a:xfrm>
            <a:off x="3538800" y="180120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69" name="Google Shape;869;p101"/>
          <p:cNvPicPr preferRelativeResize="0"/>
          <p:nvPr/>
        </p:nvPicPr>
        <p:blipFill>
          <a:blip r:embed="rId3">
            <a:alphaModFix/>
          </a:blip>
          <a:stretch>
            <a:fillRect/>
          </a:stretch>
        </p:blipFill>
        <p:spPr>
          <a:xfrm>
            <a:off x="696763" y="2121763"/>
            <a:ext cx="7750468" cy="3082412"/>
          </a:xfrm>
          <a:prstGeom prst="rect">
            <a:avLst/>
          </a:prstGeom>
          <a:noFill/>
          <a:ln w="19050" cap="flat" cmpd="sng">
            <a:solidFill>
              <a:srgbClr val="000000"/>
            </a:solidFill>
            <a:prstDash val="solid"/>
            <a:round/>
            <a:headEnd type="none" w="sm" len="sm"/>
            <a:tailEnd type="none" w="sm" len="sm"/>
          </a:ln>
        </p:spPr>
      </p:pic>
      <p:sp>
        <p:nvSpPr>
          <p:cNvPr id="870" name="Google Shape;870;p101"/>
          <p:cNvSpPr txBox="1"/>
          <p:nvPr/>
        </p:nvSpPr>
        <p:spPr>
          <a:xfrm>
            <a:off x="333375" y="5410500"/>
            <a:ext cx="8477400" cy="1302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b="1">
                <a:latin typeface="Open Sans"/>
                <a:ea typeface="Open Sans"/>
                <a:cs typeface="Open Sans"/>
                <a:sym typeface="Open Sans"/>
              </a:rPr>
              <a:t>Lines 85-89 </a:t>
            </a:r>
            <a:r>
              <a:rPr lang="en" sz="1800">
                <a:latin typeface="Open Sans"/>
                <a:ea typeface="Open Sans"/>
                <a:cs typeface="Open Sans"/>
                <a:sym typeface="Open Sans"/>
              </a:rPr>
              <a:t>submits the response from Twitter to the Natural Language Processing API. </a:t>
            </a:r>
            <a:endParaRPr sz="1800">
              <a:latin typeface="Open Sans"/>
              <a:ea typeface="Open Sans"/>
              <a:cs typeface="Open Sans"/>
              <a:sym typeface="Open Sans"/>
            </a:endParaRPr>
          </a:p>
        </p:txBody>
      </p:sp>
      <p:sp>
        <p:nvSpPr>
          <p:cNvPr id="871" name="Google Shape;871;p101"/>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sp>
        <p:nvSpPr>
          <p:cNvPr id="872" name="Google Shape;872;p101"/>
          <p:cNvSpPr/>
          <p:nvPr/>
        </p:nvSpPr>
        <p:spPr>
          <a:xfrm rot="5400000">
            <a:off x="4276500" y="77787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01"/>
          <p:cNvSpPr txBox="1"/>
          <p:nvPr/>
        </p:nvSpPr>
        <p:spPr>
          <a:xfrm>
            <a:off x="3538800" y="154835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02"/>
          <p:cNvSpPr txBox="1"/>
          <p:nvPr/>
        </p:nvSpPr>
        <p:spPr>
          <a:xfrm>
            <a:off x="141750" y="5410500"/>
            <a:ext cx="8860500" cy="1302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Open Sans"/>
                <a:ea typeface="Open Sans"/>
                <a:cs typeface="Open Sans"/>
                <a:sym typeface="Open Sans"/>
              </a:rPr>
              <a:t>Line 90 </a:t>
            </a:r>
            <a:r>
              <a:rPr lang="en" sz="1800">
                <a:solidFill>
                  <a:schemeClr val="dk1"/>
                </a:solidFill>
                <a:latin typeface="Open Sans"/>
                <a:ea typeface="Open Sans"/>
                <a:cs typeface="Open Sans"/>
                <a:sym typeface="Open Sans"/>
              </a:rPr>
              <a:t>The NLP returns a sentiment score (results), which we save to a variable. </a:t>
            </a:r>
            <a:endParaRPr sz="1800">
              <a:solidFill>
                <a:schemeClr val="dk1"/>
              </a:solidFill>
              <a:latin typeface="Open Sans"/>
              <a:ea typeface="Open Sans"/>
              <a:cs typeface="Open Sans"/>
              <a:sym typeface="Open Sans"/>
            </a:endParaRPr>
          </a:p>
          <a:p>
            <a:pPr marL="0" lvl="0" indent="0" algn="l" rtl="0">
              <a:lnSpc>
                <a:spcPct val="115000"/>
              </a:lnSpc>
              <a:spcBef>
                <a:spcPts val="1000"/>
              </a:spcBef>
              <a:spcAft>
                <a:spcPts val="1000"/>
              </a:spcAft>
              <a:buNone/>
            </a:pPr>
            <a:endParaRPr sz="1800">
              <a:latin typeface="Open Sans"/>
              <a:ea typeface="Open Sans"/>
              <a:cs typeface="Open Sans"/>
              <a:sym typeface="Open Sans"/>
            </a:endParaRPr>
          </a:p>
        </p:txBody>
      </p:sp>
      <p:sp>
        <p:nvSpPr>
          <p:cNvPr id="879" name="Google Shape;879;p102"/>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pic>
        <p:nvPicPr>
          <p:cNvPr id="880" name="Google Shape;880;p102"/>
          <p:cNvPicPr preferRelativeResize="0"/>
          <p:nvPr/>
        </p:nvPicPr>
        <p:blipFill>
          <a:blip r:embed="rId3">
            <a:alphaModFix/>
          </a:blip>
          <a:stretch>
            <a:fillRect/>
          </a:stretch>
        </p:blipFill>
        <p:spPr>
          <a:xfrm>
            <a:off x="696763" y="2121763"/>
            <a:ext cx="7750468" cy="3082412"/>
          </a:xfrm>
          <a:prstGeom prst="rect">
            <a:avLst/>
          </a:prstGeom>
          <a:noFill/>
          <a:ln w="19050" cap="flat" cmpd="sng">
            <a:solidFill>
              <a:srgbClr val="000000"/>
            </a:solidFill>
            <a:prstDash val="solid"/>
            <a:round/>
            <a:headEnd type="none" w="sm" len="sm"/>
            <a:tailEnd type="none" w="sm" len="sm"/>
          </a:ln>
        </p:spPr>
      </p:pic>
      <p:sp>
        <p:nvSpPr>
          <p:cNvPr id="881" name="Google Shape;881;p102"/>
          <p:cNvSpPr/>
          <p:nvPr/>
        </p:nvSpPr>
        <p:spPr>
          <a:xfrm rot="5400000">
            <a:off x="4276500" y="77787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02"/>
          <p:cNvSpPr txBox="1"/>
          <p:nvPr/>
        </p:nvSpPr>
        <p:spPr>
          <a:xfrm>
            <a:off x="3538800" y="154835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a:spLocks noGrp="1"/>
          </p:cNvSpPr>
          <p:nvPr>
            <p:ph type="title"/>
          </p:nvPr>
        </p:nvSpPr>
        <p:spPr>
          <a:xfrm>
            <a:off x="234300" y="517800"/>
            <a:ext cx="8675400" cy="5822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 sz="2400" dirty="0">
                <a:solidFill>
                  <a:schemeClr val="lt1"/>
                </a:solidFill>
                <a:latin typeface="Open Sans"/>
                <a:ea typeface="Open Sans"/>
                <a:cs typeface="Open Sans"/>
                <a:sym typeface="Open Sans"/>
              </a:rPr>
              <a:t>To complete this workshop, you will need a Google account.</a:t>
            </a:r>
            <a:br>
              <a:rPr lang="en" sz="2400" dirty="0">
                <a:solidFill>
                  <a:schemeClr val="lt1"/>
                </a:solidFill>
                <a:latin typeface="Open Sans"/>
                <a:ea typeface="Open Sans"/>
                <a:cs typeface="Open Sans"/>
                <a:sym typeface="Open Sans"/>
              </a:rPr>
            </a:br>
            <a:br>
              <a:rPr lang="en" sz="2400" dirty="0">
                <a:solidFill>
                  <a:schemeClr val="lt1"/>
                </a:solidFill>
                <a:latin typeface="Open Sans"/>
                <a:ea typeface="Open Sans"/>
                <a:cs typeface="Open Sans"/>
                <a:sym typeface="Open Sans"/>
              </a:rPr>
            </a:br>
            <a:r>
              <a:rPr lang="en" sz="2400" dirty="0">
                <a:solidFill>
                  <a:schemeClr val="lt1"/>
                </a:solidFill>
                <a:latin typeface="Open Sans"/>
                <a:ea typeface="Open Sans"/>
                <a:cs typeface="Open Sans"/>
                <a:sym typeface="Open Sans"/>
              </a:rPr>
              <a:t> If you don't have a Google account, go to </a:t>
            </a:r>
            <a:r>
              <a:rPr lang="tr-TR" sz="2400" b="1" dirty="0">
                <a:solidFill>
                  <a:srgbClr val="FFD966"/>
                </a:solidFill>
                <a:highlight>
                  <a:srgbClr val="FFFF00"/>
                </a:highlight>
                <a:latin typeface="Open Sans"/>
                <a:ea typeface="Open Sans"/>
                <a:cs typeface="Open Sans"/>
                <a:sym typeface="Open Sans"/>
                <a:hlinkClick r:id="rId3"/>
              </a:rPr>
              <a:t>https://mail.google.com/mail/signup</a:t>
            </a:r>
            <a:r>
              <a:rPr lang="tr-TR" sz="2400" b="1" dirty="0">
                <a:solidFill>
                  <a:srgbClr val="FFD966"/>
                </a:solidFill>
                <a:latin typeface="Open Sans"/>
                <a:ea typeface="Open Sans"/>
                <a:cs typeface="Open Sans"/>
                <a:sym typeface="Open Sans"/>
              </a:rPr>
              <a:t> </a:t>
            </a:r>
            <a:r>
              <a:rPr lang="en" sz="2400" dirty="0">
                <a:solidFill>
                  <a:schemeClr val="lt1"/>
                </a:solidFill>
                <a:latin typeface="Open Sans"/>
                <a:ea typeface="Open Sans"/>
                <a:cs typeface="Open Sans"/>
                <a:sym typeface="Open Sans"/>
              </a:rPr>
              <a:t>and create one! </a:t>
            </a:r>
            <a:endParaRPr sz="2400" dirty="0">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endParaRPr sz="3000" dirty="0">
              <a:solidFill>
                <a:schemeClr val="lt1"/>
              </a:solidFill>
              <a:latin typeface="Open Sans"/>
              <a:ea typeface="Open Sans"/>
              <a:cs typeface="Open Sans"/>
              <a:sym typeface="Open Sans"/>
            </a:endParaRPr>
          </a:p>
          <a:p>
            <a:pPr marL="0" lvl="0" indent="0" algn="ctr" rtl="0">
              <a:lnSpc>
                <a:spcPct val="115000"/>
              </a:lnSpc>
              <a:spcBef>
                <a:spcPts val="0"/>
              </a:spcBef>
              <a:spcAft>
                <a:spcPts val="0"/>
              </a:spcAft>
              <a:buNone/>
            </a:pPr>
            <a:r>
              <a:rPr lang="en" sz="2400" b="1" dirty="0">
                <a:solidFill>
                  <a:schemeClr val="lt1"/>
                </a:solidFill>
                <a:latin typeface="Open Sans"/>
                <a:ea typeface="Open Sans"/>
                <a:cs typeface="Open Sans"/>
                <a:sym typeface="Open Sans"/>
              </a:rPr>
              <a:t>Note:</a:t>
            </a:r>
            <a:r>
              <a:rPr lang="en" sz="2400" dirty="0">
                <a:solidFill>
                  <a:schemeClr val="lt1"/>
                </a:solidFill>
                <a:latin typeface="Open Sans"/>
                <a:ea typeface="Open Sans"/>
                <a:cs typeface="Open Sans"/>
                <a:sym typeface="Open Sans"/>
              </a:rPr>
              <a:t> If your Google account is through a school, it is advisable to use a personal Google account as some schools do not enable Cloud Console (which you'll need!) </a:t>
            </a:r>
            <a:endParaRPr sz="2400" dirty="0">
              <a:solidFill>
                <a:schemeClr val="lt1"/>
              </a:solidFill>
              <a:latin typeface="Open Sans"/>
              <a:ea typeface="Open Sans"/>
              <a:cs typeface="Open Sans"/>
              <a:sym typeface="Open Sans"/>
            </a:endParaRPr>
          </a:p>
        </p:txBody>
      </p:sp>
      <p:sp>
        <p:nvSpPr>
          <p:cNvPr id="239" name="Google Shape;239;p28"/>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3"/>
          <p:cNvSpPr txBox="1"/>
          <p:nvPr/>
        </p:nvSpPr>
        <p:spPr>
          <a:xfrm>
            <a:off x="333375" y="5334300"/>
            <a:ext cx="8477400" cy="1302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latin typeface="Open Sans"/>
                <a:ea typeface="Open Sans"/>
                <a:cs typeface="Open Sans"/>
                <a:sym typeface="Open Sans"/>
              </a:rPr>
              <a:t>Lines 91 - 100 </a:t>
            </a:r>
            <a:r>
              <a:rPr lang="en" sz="1800">
                <a:solidFill>
                  <a:schemeClr val="dk1"/>
                </a:solidFill>
                <a:latin typeface="Open Sans"/>
                <a:ea typeface="Open Sans"/>
                <a:cs typeface="Open Sans"/>
                <a:sym typeface="Open Sans"/>
              </a:rPr>
              <a:t>return a response from our Action based on whether the score from the NLP API is positive or negative. </a:t>
            </a:r>
            <a:r>
              <a:rPr lang="en" sz="1800">
                <a:solidFill>
                  <a:schemeClr val="dk1"/>
                </a:solidFill>
                <a:latin typeface="Courier New"/>
                <a:ea typeface="Courier New"/>
                <a:cs typeface="Courier New"/>
                <a:sym typeface="Courier New"/>
              </a:rPr>
              <a:t>conv.close</a:t>
            </a:r>
            <a:r>
              <a:rPr lang="en" sz="1800">
                <a:solidFill>
                  <a:schemeClr val="dk1"/>
                </a:solidFill>
                <a:latin typeface="Open Sans"/>
                <a:ea typeface="Open Sans"/>
                <a:cs typeface="Open Sans"/>
                <a:sym typeface="Open Sans"/>
              </a:rPr>
              <a:t> ends the conversation each time the Action responds. </a:t>
            </a:r>
            <a:endParaRPr sz="1800">
              <a:latin typeface="Open Sans"/>
              <a:ea typeface="Open Sans"/>
              <a:cs typeface="Open Sans"/>
              <a:sym typeface="Open Sans"/>
            </a:endParaRPr>
          </a:p>
        </p:txBody>
      </p:sp>
      <p:sp>
        <p:nvSpPr>
          <p:cNvPr id="888" name="Google Shape;888;p103"/>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Code Review</a:t>
            </a:r>
            <a:endParaRPr sz="3000" b="1">
              <a:latin typeface="Open Sans"/>
              <a:ea typeface="Open Sans"/>
              <a:cs typeface="Open Sans"/>
              <a:sym typeface="Open Sans"/>
            </a:endParaRPr>
          </a:p>
        </p:txBody>
      </p:sp>
      <p:pic>
        <p:nvPicPr>
          <p:cNvPr id="889" name="Google Shape;889;p103"/>
          <p:cNvPicPr preferRelativeResize="0"/>
          <p:nvPr/>
        </p:nvPicPr>
        <p:blipFill>
          <a:blip r:embed="rId3">
            <a:alphaModFix/>
          </a:blip>
          <a:stretch>
            <a:fillRect/>
          </a:stretch>
        </p:blipFill>
        <p:spPr>
          <a:xfrm>
            <a:off x="696763" y="2121763"/>
            <a:ext cx="7750468" cy="3082412"/>
          </a:xfrm>
          <a:prstGeom prst="rect">
            <a:avLst/>
          </a:prstGeom>
          <a:noFill/>
          <a:ln w="19050" cap="flat" cmpd="sng">
            <a:solidFill>
              <a:srgbClr val="000000"/>
            </a:solidFill>
            <a:prstDash val="solid"/>
            <a:round/>
            <a:headEnd type="none" w="sm" len="sm"/>
            <a:tailEnd type="none" w="sm" len="sm"/>
          </a:ln>
        </p:spPr>
      </p:pic>
      <p:sp>
        <p:nvSpPr>
          <p:cNvPr id="890" name="Google Shape;890;p103"/>
          <p:cNvSpPr/>
          <p:nvPr/>
        </p:nvSpPr>
        <p:spPr>
          <a:xfrm rot="5400000">
            <a:off x="4276500" y="777875"/>
            <a:ext cx="591000" cy="21492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03"/>
          <p:cNvSpPr txBox="1"/>
          <p:nvPr/>
        </p:nvSpPr>
        <p:spPr>
          <a:xfrm>
            <a:off x="3538800" y="1548350"/>
            <a:ext cx="2066400" cy="5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index.js</a:t>
            </a:r>
            <a:endParaRPr sz="1800" b="1">
              <a:solidFill>
                <a:srgbClr val="FFFFFF"/>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04"/>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chemeClr val="lt1"/>
                </a:solidFill>
                <a:latin typeface="Open Sans"/>
                <a:ea typeface="Open Sans"/>
                <a:cs typeface="Open Sans"/>
                <a:sym typeface="Open Sans"/>
              </a:rPr>
              <a:t>Now you understand how the Action works - let's test it out! </a:t>
            </a:r>
            <a:endParaRPr sz="3000" b="1">
              <a:solidFill>
                <a:schemeClr val="lt1"/>
              </a:solidFill>
              <a:latin typeface="Open Sans"/>
              <a:ea typeface="Open Sans"/>
              <a:cs typeface="Open Sans"/>
              <a:sym typeface="Open Sans"/>
            </a:endParaRPr>
          </a:p>
        </p:txBody>
      </p:sp>
      <p:sp>
        <p:nvSpPr>
          <p:cNvPr id="897" name="Google Shape;897;p10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05"/>
          <p:cNvSpPr txBox="1"/>
          <p:nvPr/>
        </p:nvSpPr>
        <p:spPr>
          <a:xfrm>
            <a:off x="121200" y="1281775"/>
            <a:ext cx="8820900" cy="8472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1000"/>
              </a:spcAft>
              <a:buSzPts val="1800"/>
              <a:buFont typeface="Open Sans"/>
              <a:buAutoNum type="arabicPeriod"/>
            </a:pPr>
            <a:r>
              <a:rPr lang="en" sz="1800">
                <a:latin typeface="Open Sans"/>
                <a:ea typeface="Open Sans"/>
                <a:cs typeface="Open Sans"/>
                <a:sym typeface="Open Sans"/>
              </a:rPr>
              <a:t>Select </a:t>
            </a:r>
            <a:r>
              <a:rPr lang="en" sz="1800" b="1">
                <a:solidFill>
                  <a:srgbClr val="5EA5E5"/>
                </a:solidFill>
                <a:latin typeface="Open Sans"/>
                <a:ea typeface="Open Sans"/>
                <a:cs typeface="Open Sans"/>
                <a:sym typeface="Open Sans"/>
              </a:rPr>
              <a:t>Deploy</a:t>
            </a:r>
            <a:r>
              <a:rPr lang="en" sz="1800">
                <a:latin typeface="Open Sans"/>
                <a:ea typeface="Open Sans"/>
                <a:cs typeface="Open Sans"/>
                <a:sym typeface="Open Sans"/>
              </a:rPr>
              <a:t> at the bottom of the page. Wait for your Action to deploy. </a:t>
            </a:r>
            <a:endParaRPr sz="1800">
              <a:latin typeface="Open Sans"/>
              <a:ea typeface="Open Sans"/>
              <a:cs typeface="Open Sans"/>
              <a:sym typeface="Open Sans"/>
            </a:endParaRPr>
          </a:p>
        </p:txBody>
      </p:sp>
      <p:sp>
        <p:nvSpPr>
          <p:cNvPr id="903" name="Google Shape;903;p105"/>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Test your Action</a:t>
            </a:r>
            <a:endParaRPr sz="3000" b="1">
              <a:latin typeface="Open Sans"/>
              <a:ea typeface="Open Sans"/>
              <a:cs typeface="Open Sans"/>
              <a:sym typeface="Open Sans"/>
            </a:endParaRPr>
          </a:p>
        </p:txBody>
      </p:sp>
      <p:pic>
        <p:nvPicPr>
          <p:cNvPr id="904" name="Google Shape;904;p105"/>
          <p:cNvPicPr preferRelativeResize="0"/>
          <p:nvPr/>
        </p:nvPicPr>
        <p:blipFill>
          <a:blip r:embed="rId3">
            <a:alphaModFix/>
          </a:blip>
          <a:stretch>
            <a:fillRect/>
          </a:stretch>
        </p:blipFill>
        <p:spPr>
          <a:xfrm>
            <a:off x="152400" y="1938600"/>
            <a:ext cx="8839201" cy="847208"/>
          </a:xfrm>
          <a:prstGeom prst="rect">
            <a:avLst/>
          </a:prstGeom>
          <a:noFill/>
          <a:ln w="19050" cap="flat" cmpd="sng">
            <a:solidFill>
              <a:srgbClr val="000000"/>
            </a:solidFill>
            <a:prstDash val="solid"/>
            <a:round/>
            <a:headEnd type="none" w="sm" len="sm"/>
            <a:tailEnd type="none" w="sm" len="sm"/>
          </a:ln>
        </p:spPr>
      </p:pic>
      <p:sp>
        <p:nvSpPr>
          <p:cNvPr id="905" name="Google Shape;905;p105"/>
          <p:cNvSpPr/>
          <p:nvPr/>
        </p:nvSpPr>
        <p:spPr>
          <a:xfrm>
            <a:off x="7586775" y="2091000"/>
            <a:ext cx="1244700" cy="453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05"/>
          <p:cNvSpPr txBox="1"/>
          <p:nvPr/>
        </p:nvSpPr>
        <p:spPr>
          <a:xfrm>
            <a:off x="121200" y="2911900"/>
            <a:ext cx="8901600" cy="8472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1000"/>
              </a:spcAft>
              <a:buSzPts val="1800"/>
              <a:buFont typeface="Open Sans"/>
              <a:buAutoNum type="arabicPeriod" startAt="2"/>
            </a:pPr>
            <a:r>
              <a:rPr lang="en" sz="1800">
                <a:latin typeface="Open Sans"/>
                <a:ea typeface="Open Sans"/>
                <a:cs typeface="Open Sans"/>
                <a:sym typeface="Open Sans"/>
              </a:rPr>
              <a:t>On the left side of the page click </a:t>
            </a:r>
            <a:r>
              <a:rPr lang="en" sz="1800" b="1">
                <a:solidFill>
                  <a:srgbClr val="5EA5E5"/>
                </a:solidFill>
                <a:latin typeface="Open Sans"/>
                <a:ea typeface="Open Sans"/>
                <a:cs typeface="Open Sans"/>
                <a:sym typeface="Open Sans"/>
              </a:rPr>
              <a:t>Integrations</a:t>
            </a:r>
            <a:r>
              <a:rPr lang="en" sz="1800">
                <a:latin typeface="Open Sans"/>
                <a:ea typeface="Open Sans"/>
                <a:cs typeface="Open Sans"/>
                <a:sym typeface="Open Sans"/>
              </a:rPr>
              <a:t> then </a:t>
            </a:r>
            <a:r>
              <a:rPr lang="en" sz="1800" b="1">
                <a:solidFill>
                  <a:srgbClr val="5EA5E5"/>
                </a:solidFill>
                <a:latin typeface="Open Sans"/>
                <a:ea typeface="Open Sans"/>
                <a:cs typeface="Open Sans"/>
                <a:sym typeface="Open Sans"/>
              </a:rPr>
              <a:t>INTEGRATION SETTINGS</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907" name="Google Shape;907;p105"/>
          <p:cNvGrpSpPr/>
          <p:nvPr/>
        </p:nvGrpSpPr>
        <p:grpSpPr>
          <a:xfrm>
            <a:off x="152400" y="3607750"/>
            <a:ext cx="8839196" cy="2877693"/>
            <a:chOff x="152400" y="3302950"/>
            <a:chExt cx="8839196" cy="2877693"/>
          </a:xfrm>
        </p:grpSpPr>
        <p:pic>
          <p:nvPicPr>
            <p:cNvPr id="908" name="Google Shape;908;p105"/>
            <p:cNvPicPr preferRelativeResize="0"/>
            <p:nvPr/>
          </p:nvPicPr>
          <p:blipFill>
            <a:blip r:embed="rId4">
              <a:alphaModFix/>
            </a:blip>
            <a:stretch>
              <a:fillRect/>
            </a:stretch>
          </p:blipFill>
          <p:spPr>
            <a:xfrm>
              <a:off x="152400" y="3302950"/>
              <a:ext cx="8839196" cy="2877693"/>
            </a:xfrm>
            <a:prstGeom prst="rect">
              <a:avLst/>
            </a:prstGeom>
            <a:noFill/>
            <a:ln w="19050" cap="flat" cmpd="sng">
              <a:solidFill>
                <a:srgbClr val="000000"/>
              </a:solidFill>
              <a:prstDash val="solid"/>
              <a:round/>
              <a:headEnd type="none" w="sm" len="sm"/>
              <a:tailEnd type="none" w="sm" len="sm"/>
            </a:ln>
          </p:spPr>
        </p:pic>
        <p:sp>
          <p:nvSpPr>
            <p:cNvPr id="909" name="Google Shape;909;p105"/>
            <p:cNvSpPr/>
            <p:nvPr/>
          </p:nvSpPr>
          <p:spPr>
            <a:xfrm>
              <a:off x="161550" y="5723150"/>
              <a:ext cx="2151900" cy="33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05"/>
            <p:cNvSpPr/>
            <p:nvPr/>
          </p:nvSpPr>
          <p:spPr>
            <a:xfrm>
              <a:off x="5500625" y="5215600"/>
              <a:ext cx="1770600" cy="330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06"/>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Test your Action</a:t>
            </a:r>
            <a:endParaRPr sz="3000" b="1">
              <a:latin typeface="Open Sans"/>
              <a:ea typeface="Open Sans"/>
              <a:cs typeface="Open Sans"/>
              <a:sym typeface="Open Sans"/>
            </a:endParaRPr>
          </a:p>
        </p:txBody>
      </p:sp>
      <p:sp>
        <p:nvSpPr>
          <p:cNvPr id="916" name="Google Shape;916;p106"/>
          <p:cNvSpPr txBox="1"/>
          <p:nvPr/>
        </p:nvSpPr>
        <p:spPr>
          <a:xfrm>
            <a:off x="161550" y="1968850"/>
            <a:ext cx="3777600" cy="42945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Click into the field that says Add intent under Implicit Invocation. </a:t>
            </a:r>
            <a:br>
              <a:rPr lang="en" sz="1800">
                <a:latin typeface="Open Sans"/>
                <a:ea typeface="Open Sans"/>
                <a:cs typeface="Open Sans"/>
                <a:sym typeface="Open Sans"/>
              </a:rPr>
            </a:br>
            <a:endParaRPr sz="1800">
              <a:latin typeface="Open Sans"/>
              <a:ea typeface="Open Sans"/>
              <a:cs typeface="Open Sans"/>
              <a:sym typeface="Open Sans"/>
            </a:endParaRPr>
          </a:p>
          <a:p>
            <a:pPr marL="457200" lvl="0" indent="-342900" algn="l" rtl="0">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A drop-down containing the name of the Intent you created should appear. Select it.  </a:t>
            </a:r>
            <a:br>
              <a:rPr lang="en" sz="1800">
                <a:latin typeface="Open Sans"/>
                <a:ea typeface="Open Sans"/>
                <a:cs typeface="Open Sans"/>
                <a:sym typeface="Open Sans"/>
              </a:rPr>
            </a:br>
            <a:endParaRPr sz="1800">
              <a:latin typeface="Open Sans"/>
              <a:ea typeface="Open Sans"/>
              <a:cs typeface="Open Sans"/>
              <a:sym typeface="Open Sans"/>
            </a:endParaRPr>
          </a:p>
          <a:p>
            <a:pPr marL="457200" lvl="0" indent="-342900" algn="l" rtl="0">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Click </a:t>
            </a:r>
            <a:r>
              <a:rPr lang="en" sz="1800" b="1">
                <a:solidFill>
                  <a:srgbClr val="5EA5E5"/>
                </a:solidFill>
                <a:latin typeface="Open Sans"/>
                <a:ea typeface="Open Sans"/>
                <a:cs typeface="Open Sans"/>
                <a:sym typeface="Open Sans"/>
              </a:rPr>
              <a:t>TEST</a:t>
            </a:r>
            <a:r>
              <a:rPr lang="en" sz="1800">
                <a:latin typeface="Open Sans"/>
                <a:ea typeface="Open Sans"/>
                <a:cs typeface="Open Sans"/>
                <a:sym typeface="Open Sans"/>
              </a:rPr>
              <a:t> and you will be taken to the Simulator. </a:t>
            </a:r>
            <a:endParaRPr sz="1800">
              <a:latin typeface="Open Sans"/>
              <a:ea typeface="Open Sans"/>
              <a:cs typeface="Open Sans"/>
              <a:sym typeface="Open Sans"/>
            </a:endParaRPr>
          </a:p>
        </p:txBody>
      </p:sp>
      <p:grpSp>
        <p:nvGrpSpPr>
          <p:cNvPr id="917" name="Google Shape;917;p106"/>
          <p:cNvGrpSpPr/>
          <p:nvPr/>
        </p:nvGrpSpPr>
        <p:grpSpPr>
          <a:xfrm>
            <a:off x="4107329" y="1899350"/>
            <a:ext cx="4875125" cy="4392650"/>
            <a:chOff x="4107329" y="2204150"/>
            <a:chExt cx="4875125" cy="4392650"/>
          </a:xfrm>
        </p:grpSpPr>
        <p:pic>
          <p:nvPicPr>
            <p:cNvPr id="918" name="Google Shape;918;p106"/>
            <p:cNvPicPr preferRelativeResize="0"/>
            <p:nvPr/>
          </p:nvPicPr>
          <p:blipFill>
            <a:blip r:embed="rId3">
              <a:alphaModFix/>
            </a:blip>
            <a:stretch>
              <a:fillRect/>
            </a:stretch>
          </p:blipFill>
          <p:spPr>
            <a:xfrm>
              <a:off x="4107329" y="2204150"/>
              <a:ext cx="4875125" cy="4392650"/>
            </a:xfrm>
            <a:prstGeom prst="rect">
              <a:avLst/>
            </a:prstGeom>
            <a:noFill/>
            <a:ln w="19050" cap="flat" cmpd="sng">
              <a:solidFill>
                <a:srgbClr val="000000"/>
              </a:solidFill>
              <a:prstDash val="solid"/>
              <a:round/>
              <a:headEnd type="none" w="sm" len="sm"/>
              <a:tailEnd type="none" w="sm" len="sm"/>
            </a:ln>
          </p:spPr>
        </p:pic>
        <p:sp>
          <p:nvSpPr>
            <p:cNvPr id="919" name="Google Shape;919;p106"/>
            <p:cNvSpPr/>
            <p:nvPr/>
          </p:nvSpPr>
          <p:spPr>
            <a:xfrm>
              <a:off x="4579925" y="4507375"/>
              <a:ext cx="3552900" cy="99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07"/>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Test it out! </a:t>
            </a:r>
            <a:endParaRPr sz="3000" b="1">
              <a:latin typeface="Open Sans"/>
              <a:ea typeface="Open Sans"/>
              <a:cs typeface="Open Sans"/>
              <a:sym typeface="Open Sans"/>
            </a:endParaRPr>
          </a:p>
        </p:txBody>
      </p:sp>
      <p:sp>
        <p:nvSpPr>
          <p:cNvPr id="925" name="Google Shape;925;p107"/>
          <p:cNvSpPr txBox="1"/>
          <p:nvPr/>
        </p:nvSpPr>
        <p:spPr>
          <a:xfrm>
            <a:off x="80700" y="1391975"/>
            <a:ext cx="8982600" cy="2256300"/>
          </a:xfrm>
          <a:prstGeom prst="rect">
            <a:avLst/>
          </a:prstGeom>
          <a:noFill/>
          <a:ln>
            <a:noFill/>
          </a:ln>
        </p:spPr>
        <p:txBody>
          <a:bodyPr spcFirstLastPara="1" wrap="square" lIns="91425" tIns="91425" rIns="91425" bIns="91425" anchor="ctr" anchorCtr="0">
            <a:noAutofit/>
          </a:bodyPr>
          <a:lstStyle/>
          <a:p>
            <a:pPr marL="457200" lvl="0" indent="-342900" algn="just" rtl="0">
              <a:lnSpc>
                <a:spcPct val="150000"/>
              </a:lnSpc>
              <a:spcBef>
                <a:spcPts val="0"/>
              </a:spcBef>
              <a:spcAft>
                <a:spcPts val="1000"/>
              </a:spcAft>
              <a:buSzPts val="1800"/>
              <a:buFont typeface="Open Sans"/>
              <a:buAutoNum type="arabicPeriod" startAt="6"/>
            </a:pPr>
            <a:r>
              <a:rPr lang="en" sz="1800">
                <a:latin typeface="Open Sans"/>
                <a:ea typeface="Open Sans"/>
                <a:cs typeface="Open Sans"/>
                <a:sym typeface="Open Sans"/>
              </a:rPr>
              <a:t>The Google Assistant Simulator is a really useful tool to test, debug, and refine your Action. Notice at the bottom of the screen, there is suggested input. </a:t>
            </a:r>
            <a:r>
              <a:rPr lang="en" sz="1800">
                <a:solidFill>
                  <a:schemeClr val="dk1"/>
                </a:solidFill>
                <a:latin typeface="Open Sans"/>
                <a:ea typeface="Open Sans"/>
                <a:cs typeface="Open Sans"/>
                <a:sym typeface="Open Sans"/>
              </a:rPr>
              <a:t>This is the invocation you set up at the beginning of the workshop. By saying this, you'll telling Google Assistant which Action you want to use.  </a:t>
            </a:r>
            <a:r>
              <a:rPr lang="en" sz="1800">
                <a:latin typeface="Open Sans"/>
                <a:ea typeface="Open Sans"/>
                <a:cs typeface="Open Sans"/>
                <a:sym typeface="Open Sans"/>
              </a:rPr>
              <a:t>Type this input or click the microphone and speak the input to invoke (start) your Action. </a:t>
            </a:r>
            <a:endParaRPr sz="1800">
              <a:latin typeface="Open Sans"/>
              <a:ea typeface="Open Sans"/>
              <a:cs typeface="Open Sans"/>
              <a:sym typeface="Open Sans"/>
            </a:endParaRPr>
          </a:p>
        </p:txBody>
      </p:sp>
      <p:pic>
        <p:nvPicPr>
          <p:cNvPr id="926" name="Google Shape;926;p107"/>
          <p:cNvPicPr preferRelativeResize="0"/>
          <p:nvPr/>
        </p:nvPicPr>
        <p:blipFill>
          <a:blip r:embed="rId3">
            <a:alphaModFix/>
          </a:blip>
          <a:stretch>
            <a:fillRect/>
          </a:stretch>
        </p:blipFill>
        <p:spPr>
          <a:xfrm>
            <a:off x="2106238" y="3522750"/>
            <a:ext cx="4931527" cy="3156026"/>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8"/>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Test it out! </a:t>
            </a:r>
            <a:endParaRPr sz="3000" b="1">
              <a:latin typeface="Open Sans"/>
              <a:ea typeface="Open Sans"/>
              <a:cs typeface="Open Sans"/>
              <a:sym typeface="Open Sans"/>
            </a:endParaRPr>
          </a:p>
        </p:txBody>
      </p:sp>
      <p:sp>
        <p:nvSpPr>
          <p:cNvPr id="932" name="Google Shape;932;p108"/>
          <p:cNvSpPr txBox="1"/>
          <p:nvPr/>
        </p:nvSpPr>
        <p:spPr>
          <a:xfrm>
            <a:off x="267300" y="2816700"/>
            <a:ext cx="5021100" cy="1986600"/>
          </a:xfrm>
          <a:prstGeom prst="rect">
            <a:avLst/>
          </a:prstGeom>
          <a:noFill/>
          <a:ln>
            <a:noFill/>
          </a:ln>
        </p:spPr>
        <p:txBody>
          <a:bodyPr spcFirstLastPara="1" wrap="square" lIns="91425" tIns="91425" rIns="91425" bIns="91425" anchor="ctr" anchorCtr="0">
            <a:noAutofit/>
          </a:bodyPr>
          <a:lstStyle/>
          <a:p>
            <a:pPr marL="457200" lvl="0" indent="-342900" algn="l" rtl="0">
              <a:lnSpc>
                <a:spcPct val="150000"/>
              </a:lnSpc>
              <a:spcBef>
                <a:spcPts val="0"/>
              </a:spcBef>
              <a:spcAft>
                <a:spcPts val="1000"/>
              </a:spcAft>
              <a:buSzPts val="1800"/>
              <a:buFont typeface="Open Sans"/>
              <a:buAutoNum type="arabicPeriod" startAt="7"/>
            </a:pPr>
            <a:r>
              <a:rPr lang="en" sz="1800">
                <a:latin typeface="Open Sans"/>
                <a:ea typeface="Open Sans"/>
                <a:cs typeface="Open Sans"/>
                <a:sym typeface="Open Sans"/>
              </a:rPr>
              <a:t>Google Assistant will respond. Now, type or ask out loud how people feel about a given topic. The response should appear!  </a:t>
            </a:r>
            <a:endParaRPr sz="1800">
              <a:latin typeface="Open Sans"/>
              <a:ea typeface="Open Sans"/>
              <a:cs typeface="Open Sans"/>
              <a:sym typeface="Open Sans"/>
            </a:endParaRPr>
          </a:p>
        </p:txBody>
      </p:sp>
      <p:pic>
        <p:nvPicPr>
          <p:cNvPr id="933" name="Google Shape;933;p108"/>
          <p:cNvPicPr preferRelativeResize="0"/>
          <p:nvPr/>
        </p:nvPicPr>
        <p:blipFill>
          <a:blip r:embed="rId3">
            <a:alphaModFix/>
          </a:blip>
          <a:stretch>
            <a:fillRect/>
          </a:stretch>
        </p:blipFill>
        <p:spPr>
          <a:xfrm>
            <a:off x="5761875" y="1522950"/>
            <a:ext cx="2794200" cy="51747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09"/>
          <p:cNvSpPr txBox="1">
            <a:spLocks noGrp="1"/>
          </p:cNvSpPr>
          <p:nvPr>
            <p:ph type="title"/>
          </p:nvPr>
        </p:nvSpPr>
        <p:spPr>
          <a:xfrm>
            <a:off x="598350" y="784500"/>
            <a:ext cx="7947300" cy="528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Open Sans"/>
                <a:ea typeface="Open Sans"/>
                <a:cs typeface="Open Sans"/>
                <a:sym typeface="Open Sans"/>
              </a:rPr>
              <a:t>You did it! </a:t>
            </a:r>
            <a:endParaRPr sz="3000" b="1">
              <a:solidFill>
                <a:schemeClr val="lt1"/>
              </a:solidFill>
              <a:latin typeface="Open Sans"/>
              <a:ea typeface="Open Sans"/>
              <a:cs typeface="Open Sans"/>
              <a:sym typeface="Open Sans"/>
            </a:endParaRPr>
          </a:p>
        </p:txBody>
      </p:sp>
      <p:sp>
        <p:nvSpPr>
          <p:cNvPr id="939" name="Google Shape;939;p109"/>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11"/>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Let's Recap</a:t>
            </a:r>
            <a:endParaRPr sz="3000"/>
          </a:p>
        </p:txBody>
      </p:sp>
      <p:sp>
        <p:nvSpPr>
          <p:cNvPr id="950" name="Google Shape;950;p111"/>
          <p:cNvSpPr txBox="1"/>
          <p:nvPr/>
        </p:nvSpPr>
        <p:spPr>
          <a:xfrm>
            <a:off x="161550" y="1649600"/>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What did you learn today: </a:t>
            </a:r>
            <a:endParaRPr sz="3000" b="1" i="1">
              <a:solidFill>
                <a:srgbClr val="353535"/>
              </a:solidFill>
              <a:latin typeface="Open Sans"/>
              <a:ea typeface="Open Sans"/>
              <a:cs typeface="Open Sans"/>
              <a:sym typeface="Open Sans"/>
            </a:endParaRPr>
          </a:p>
        </p:txBody>
      </p:sp>
      <p:grpSp>
        <p:nvGrpSpPr>
          <p:cNvPr id="951" name="Google Shape;951;p111"/>
          <p:cNvGrpSpPr/>
          <p:nvPr/>
        </p:nvGrpSpPr>
        <p:grpSpPr>
          <a:xfrm>
            <a:off x="806025" y="2882700"/>
            <a:ext cx="7532550" cy="1104900"/>
            <a:chOff x="876675" y="2245025"/>
            <a:chExt cx="7532550" cy="1104900"/>
          </a:xfrm>
        </p:grpSpPr>
        <p:sp>
          <p:nvSpPr>
            <p:cNvPr id="952" name="Google Shape;952;p111"/>
            <p:cNvSpPr/>
            <p:nvPr/>
          </p:nvSpPr>
          <p:spPr>
            <a:xfrm>
              <a:off x="876675" y="2519513"/>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953" name="Google Shape;953;p111"/>
            <p:cNvSpPr txBox="1"/>
            <p:nvPr/>
          </p:nvSpPr>
          <p:spPr>
            <a:xfrm>
              <a:off x="1714725" y="2245025"/>
              <a:ext cx="6694500" cy="110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How to combine Dialogflow and Actions on Google to create conversational interactions</a:t>
              </a:r>
              <a:endParaRPr sz="2400">
                <a:solidFill>
                  <a:srgbClr val="353535"/>
                </a:solidFill>
                <a:latin typeface="Open Sans"/>
                <a:ea typeface="Open Sans"/>
                <a:cs typeface="Open Sans"/>
                <a:sym typeface="Open Sans"/>
              </a:endParaRPr>
            </a:p>
          </p:txBody>
        </p:sp>
      </p:grpSp>
      <p:grpSp>
        <p:nvGrpSpPr>
          <p:cNvPr id="954" name="Google Shape;954;p111"/>
          <p:cNvGrpSpPr/>
          <p:nvPr/>
        </p:nvGrpSpPr>
        <p:grpSpPr>
          <a:xfrm>
            <a:off x="805233" y="4253250"/>
            <a:ext cx="7532175" cy="752400"/>
            <a:chOff x="876675" y="3397975"/>
            <a:chExt cx="7615950" cy="752400"/>
          </a:xfrm>
        </p:grpSpPr>
        <p:sp>
          <p:nvSpPr>
            <p:cNvPr id="955" name="Google Shape;955;p111"/>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956" name="Google Shape;956;p111"/>
            <p:cNvSpPr txBox="1"/>
            <p:nvPr/>
          </p:nvSpPr>
          <p:spPr>
            <a:xfrm>
              <a:off x="1714725" y="3397975"/>
              <a:ext cx="67779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How to use Natural Language Processing on Tweets</a:t>
              </a:r>
              <a:endParaRPr sz="2400">
                <a:solidFill>
                  <a:srgbClr val="353535"/>
                </a:solidFill>
                <a:latin typeface="Open Sans"/>
                <a:ea typeface="Open Sans"/>
                <a:cs typeface="Open Sans"/>
                <a:sym typeface="Open Sans"/>
              </a:endParaRPr>
            </a:p>
          </p:txBody>
        </p:sp>
      </p:grpSp>
      <p:grpSp>
        <p:nvGrpSpPr>
          <p:cNvPr id="957" name="Google Shape;957;p111"/>
          <p:cNvGrpSpPr/>
          <p:nvPr/>
        </p:nvGrpSpPr>
        <p:grpSpPr>
          <a:xfrm>
            <a:off x="806229" y="5379675"/>
            <a:ext cx="7532550" cy="752400"/>
            <a:chOff x="876675" y="4683200"/>
            <a:chExt cx="7532550" cy="752400"/>
          </a:xfrm>
        </p:grpSpPr>
        <p:sp>
          <p:nvSpPr>
            <p:cNvPr id="958" name="Google Shape;958;p111"/>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959" name="Google Shape;959;p111"/>
            <p:cNvSpPr txBox="1"/>
            <p:nvPr/>
          </p:nvSpPr>
          <p:spPr>
            <a:xfrm>
              <a:off x="1714725" y="4683200"/>
              <a:ext cx="66945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Cool uses for Google Cloud Platform!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5"/>
          <p:cNvSpPr txBox="1">
            <a:spLocks noGrp="1"/>
          </p:cNvSpPr>
          <p:nvPr>
            <p:ph type="title"/>
          </p:nvPr>
        </p:nvSpPr>
        <p:spPr>
          <a:xfrm>
            <a:off x="220825" y="647750"/>
            <a:ext cx="8820900" cy="82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Keep Learning: Practice Problems for Later</a:t>
            </a:r>
            <a:endParaRPr sz="3000"/>
          </a:p>
        </p:txBody>
      </p:sp>
      <p:sp>
        <p:nvSpPr>
          <p:cNvPr id="993" name="Google Shape;993;p115"/>
          <p:cNvSpPr/>
          <p:nvPr/>
        </p:nvSpPr>
        <p:spPr>
          <a:xfrm rot="5400000">
            <a:off x="3204700" y="854625"/>
            <a:ext cx="2637300" cy="8254800"/>
          </a:xfrm>
          <a:prstGeom prst="chevron">
            <a:avLst>
              <a:gd name="adj" fmla="val 20758"/>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15"/>
          <p:cNvSpPr/>
          <p:nvPr/>
        </p:nvSpPr>
        <p:spPr>
          <a:xfrm rot="5400000">
            <a:off x="3420175" y="-1033850"/>
            <a:ext cx="2216700" cy="82653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15"/>
          <p:cNvSpPr txBox="1"/>
          <p:nvPr/>
        </p:nvSpPr>
        <p:spPr>
          <a:xfrm>
            <a:off x="464425" y="201670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None/>
            </a:pPr>
            <a:r>
              <a:rPr lang="en" sz="2200">
                <a:solidFill>
                  <a:srgbClr val="FFFFFF"/>
                </a:solidFill>
                <a:latin typeface="Open Sans"/>
                <a:ea typeface="Open Sans"/>
                <a:cs typeface="Open Sans"/>
                <a:sym typeface="Open Sans"/>
              </a:rPr>
              <a:t>Make the responses returned by the program vary more than "positive," "neutral," or "negative." </a:t>
            </a:r>
            <a:endParaRPr sz="2200">
              <a:solidFill>
                <a:srgbClr val="FFFFFF"/>
              </a:solidFill>
              <a:latin typeface="Open Sans"/>
              <a:ea typeface="Open Sans"/>
              <a:cs typeface="Open Sans"/>
              <a:sym typeface="Open Sans"/>
            </a:endParaRPr>
          </a:p>
        </p:txBody>
      </p:sp>
      <p:sp>
        <p:nvSpPr>
          <p:cNvPr id="996" name="Google Shape;996;p115"/>
          <p:cNvSpPr txBox="1"/>
          <p:nvPr/>
        </p:nvSpPr>
        <p:spPr>
          <a:xfrm>
            <a:off x="464425" y="408155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None/>
            </a:pPr>
            <a:r>
              <a:rPr lang="en" sz="2200">
                <a:solidFill>
                  <a:srgbClr val="FFFFFF"/>
                </a:solidFill>
                <a:latin typeface="Open Sans"/>
                <a:ea typeface="Open Sans"/>
                <a:cs typeface="Open Sans"/>
                <a:sym typeface="Open Sans"/>
              </a:rPr>
              <a:t>Embed your Action into a web page! </a:t>
            </a:r>
            <a:endParaRPr sz="2200">
              <a:solidFill>
                <a:srgbClr val="FFFFFF"/>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16"/>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p:nvPr/>
        </p:nvSpPr>
        <p:spPr>
          <a:xfrm>
            <a:off x="458025" y="2479375"/>
            <a:ext cx="4363200" cy="32586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1000"/>
              </a:spcAft>
              <a:buSzPts val="1800"/>
              <a:buFont typeface="Open Sans"/>
              <a:buAutoNum type="arabicPeriod" startAt="3"/>
            </a:pPr>
            <a:r>
              <a:rPr lang="en" sz="1800" dirty="0">
                <a:latin typeface="Open Sans"/>
                <a:ea typeface="Open Sans"/>
                <a:cs typeface="Open Sans"/>
                <a:sym typeface="Open Sans"/>
              </a:rPr>
              <a:t>Read the terms. If you agree, check the Terms of Service box. Then, select </a:t>
            </a:r>
            <a:r>
              <a:rPr lang="en" sz="1800" b="1" dirty="0">
                <a:solidFill>
                  <a:srgbClr val="5EA5E5"/>
                </a:solidFill>
                <a:latin typeface="Open Sans"/>
                <a:ea typeface="Open Sans"/>
                <a:cs typeface="Open Sans"/>
                <a:sym typeface="Open Sans"/>
              </a:rPr>
              <a:t>Accept and continue</a:t>
            </a:r>
            <a:r>
              <a:rPr lang="en" sz="1800" dirty="0">
                <a:latin typeface="Open Sans"/>
                <a:ea typeface="Open Sans"/>
                <a:cs typeface="Open Sans"/>
                <a:sym typeface="Open Sans"/>
              </a:rPr>
              <a:t>. </a:t>
            </a:r>
            <a:br>
              <a:rPr lang="en" sz="1800" dirty="0">
                <a:latin typeface="Open Sans"/>
                <a:ea typeface="Open Sans"/>
                <a:cs typeface="Open Sans"/>
                <a:sym typeface="Open Sans"/>
              </a:rPr>
            </a:br>
            <a:endParaRPr sz="1800" dirty="0">
              <a:latin typeface="Open Sans"/>
              <a:ea typeface="Open Sans"/>
              <a:cs typeface="Open Sans"/>
              <a:sym typeface="Open Sans"/>
            </a:endParaRPr>
          </a:p>
        </p:txBody>
      </p:sp>
      <p:sp>
        <p:nvSpPr>
          <p:cNvPr id="253" name="Google Shape;253;p30"/>
          <p:cNvSpPr txBox="1"/>
          <p:nvPr/>
        </p:nvSpPr>
        <p:spPr>
          <a:xfrm>
            <a:off x="161550" y="6477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Google Cloud Platform Account</a:t>
            </a:r>
            <a:endParaRPr sz="3000" b="1">
              <a:latin typeface="Open Sans"/>
              <a:ea typeface="Open Sans"/>
              <a:cs typeface="Open Sans"/>
              <a:sym typeface="Open Sans"/>
            </a:endParaRPr>
          </a:p>
        </p:txBody>
      </p:sp>
      <p:pic>
        <p:nvPicPr>
          <p:cNvPr id="254" name="Google Shape;254;p30"/>
          <p:cNvPicPr preferRelativeResize="0"/>
          <p:nvPr/>
        </p:nvPicPr>
        <p:blipFill>
          <a:blip r:embed="rId3">
            <a:alphaModFix/>
          </a:blip>
          <a:stretch>
            <a:fillRect/>
          </a:stretch>
        </p:blipFill>
        <p:spPr>
          <a:xfrm>
            <a:off x="5181450" y="1522200"/>
            <a:ext cx="3377050" cy="5172973"/>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5693</Words>
  <Application>Microsoft Office PowerPoint</Application>
  <PresentationFormat>Ekran Gösterisi (4:3)</PresentationFormat>
  <Paragraphs>731</Paragraphs>
  <Slides>89</Slides>
  <Notes>88</Notes>
  <HiddenSlides>0</HiddenSlides>
  <MMClips>0</MMClips>
  <ScaleCrop>false</ScaleCrop>
  <HeadingPairs>
    <vt:vector size="6" baseType="variant">
      <vt:variant>
        <vt:lpstr>Kullanılan Yazı Tipleri</vt:lpstr>
      </vt:variant>
      <vt:variant>
        <vt:i4>9</vt:i4>
      </vt:variant>
      <vt:variant>
        <vt:lpstr>Tema</vt:lpstr>
      </vt:variant>
      <vt:variant>
        <vt:i4>2</vt:i4>
      </vt:variant>
      <vt:variant>
        <vt:lpstr>Slayt Başlıkları</vt:lpstr>
      </vt:variant>
      <vt:variant>
        <vt:i4>89</vt:i4>
      </vt:variant>
    </vt:vector>
  </HeadingPairs>
  <TitlesOfParts>
    <vt:vector size="100" baseType="lpstr">
      <vt:lpstr>Helvetica Neue Light</vt:lpstr>
      <vt:lpstr>Calibri</vt:lpstr>
      <vt:lpstr>Open Sans Light</vt:lpstr>
      <vt:lpstr>Calibri Light</vt:lpstr>
      <vt:lpstr>Open Sans ExtraBold</vt:lpstr>
      <vt:lpstr>Consolas</vt:lpstr>
      <vt:lpstr>Arial</vt:lpstr>
      <vt:lpstr>Open Sans</vt:lpstr>
      <vt:lpstr>Courier New</vt:lpstr>
      <vt:lpstr>MLH Localhost Theme</vt:lpstr>
      <vt:lpstr>Office Teması</vt:lpstr>
      <vt:lpstr>PowerPoint Sunusu</vt:lpstr>
      <vt:lpstr>What will you learn today?</vt:lpstr>
      <vt:lpstr>PowerPoint Sunusu</vt:lpstr>
      <vt:lpstr>Part of being a developer is learning how to pick the right tools for the job, and how to put them together.   What tools are we going to use to recreate the Action you tried? </vt:lpstr>
      <vt:lpstr>PowerPoint Sunusu</vt:lpstr>
      <vt:lpstr>PowerPoint Sunusu</vt:lpstr>
      <vt:lpstr>Let's get started! </vt:lpstr>
      <vt:lpstr>To complete this workshop, you will need a Google account.   If you don't have a Google account, go to https://mail.google.com/mail/signup and create one!   Note: If your Google account is through a school, it is advisable to use a personal Google account as some schools do not enable Cloud Console (which you'll need!) </vt:lpstr>
      <vt:lpstr>PowerPoint Sunusu</vt:lpstr>
      <vt:lpstr>Great! You now have a Google Cloud Platform account!   Let's create your first project. </vt:lpstr>
      <vt:lpstr>PowerPoint Sunusu</vt:lpstr>
      <vt:lpstr>PowerPoint Sunusu</vt:lpstr>
      <vt:lpstr>PowerPoint Sunusu</vt:lpstr>
      <vt:lpstr>PowerPoint Sunusu</vt:lpstr>
      <vt:lpstr>This project is going to use the Natural Language Processing API. We need to enable it! </vt:lpstr>
      <vt:lpstr>PowerPoint Sunusu</vt:lpstr>
      <vt:lpstr>PowerPoint Sunusu</vt:lpstr>
      <vt:lpstr>PowerPoint Sunusu</vt:lpstr>
      <vt:lpstr>Great! Now your project can use the Google Cloud Natural Language API.   Actions on Google is the platform to develop for Google Assistant. Let's set that up! </vt:lpstr>
      <vt:lpstr>PowerPoint Sunusu</vt:lpstr>
      <vt:lpstr>PowerPoint Sunusu</vt:lpstr>
      <vt:lpstr>PowerPoint Sunusu</vt:lpstr>
      <vt:lpstr>PowerPoint Sunusu</vt:lpstr>
      <vt:lpstr>PowerPoint Sunusu</vt:lpstr>
      <vt:lpstr>PowerPoint Sunusu</vt:lpstr>
      <vt:lpstr>PowerPoint Sunusu</vt:lpstr>
      <vt:lpstr>PowerPoint Sunusu</vt:lpstr>
      <vt:lpstr>Remember, making a cool Action for Google Assistant requires putting together several tools. We're setting up the last one. You can do it! </vt:lpstr>
      <vt:lpstr>PowerPoint Sunusu</vt:lpstr>
      <vt:lpstr>We're going to configure our custom intent next! </vt:lpstr>
      <vt:lpstr>PowerPoint Sunusu</vt:lpstr>
      <vt:lpstr>PowerPoint Sunusu</vt:lpstr>
      <vt:lpstr>PowerPoint Sunusu</vt:lpstr>
      <vt:lpstr>PowerPoint Sunusu</vt:lpstr>
      <vt:lpstr>PowerPoint Sunusu</vt:lpstr>
      <vt:lpstr>PowerPoint Sunusu</vt:lpstr>
      <vt:lpstr>PowerPoint Sunusu</vt:lpstr>
      <vt:lpstr>Training phrases are what users might say to your Action. Let's add some Responses - what your Action will say back! </vt:lpstr>
      <vt:lpstr>PowerPoint Sunusu</vt:lpstr>
      <vt:lpstr>PowerPoint Sunusu</vt:lpstr>
      <vt:lpstr>PowerPoint Sunusu</vt:lpstr>
      <vt:lpstr>You just designed the conversation interaction for your Action! Now, users can ask your Action how people feel about a certain topic.   We need to add the code so your Action can receive and handle these incoming requests. </vt:lpstr>
      <vt:lpstr>PowerPoint Sunusu</vt:lpstr>
      <vt:lpstr>PowerPoint Sunusu</vt:lpstr>
      <vt:lpstr>PowerPoint Sunusu</vt:lpstr>
      <vt:lpstr>PowerPoint Sunusu</vt:lpstr>
      <vt:lpstr>PowerPoint Sunusu</vt:lpstr>
      <vt:lpstr>PowerPoint Sunusu</vt:lpstr>
      <vt:lpstr>Now that you've added the code to your Action, let's dive into the code to understand what it does! </vt:lpstr>
      <vt:lpstr>PowerPoint Sunusu</vt:lpstr>
      <vt:lpstr>PowerPoint Sunusu</vt:lpstr>
      <vt:lpstr>PowerPoint Sunusu</vt:lpstr>
      <vt:lpstr>PowerPoint Sunusu</vt:lpstr>
      <vt:lpstr>PowerPoint Sunusu</vt:lpstr>
      <vt:lpstr>Remember, you're an architect! This is another part of the structure. </vt:lpstr>
      <vt:lpstr>PowerPoint Sunusu</vt:lpstr>
      <vt:lpstr>PowerPoint Sunusu</vt:lpstr>
      <vt:lpstr>PowerPoint Sunusu</vt:lpstr>
      <vt:lpstr>PowerPoint Sunusu</vt:lpstr>
      <vt:lpstr>PowerPoint Sunusu</vt:lpstr>
      <vt:lpstr>PowerPoint Sunusu</vt:lpstr>
      <vt:lpstr>PowerPoint Sunusu</vt:lpstr>
      <vt:lpstr>PowerPoint Sunusu</vt:lpstr>
      <vt:lpstr>Okay! You got your Twitter developer account up and running. Now you need to grab your API credentials and head back to Google Cloud Platform. </vt:lpstr>
      <vt:lpstr>PowerPoint Sunusu</vt:lpstr>
      <vt:lpstr>PowerPoint Sunusu</vt:lpstr>
      <vt:lpstr>One last step with the Twitter API - you need to set up an app environment. </vt:lpstr>
      <vt:lpstr>PowerPoint Sunusu</vt:lpstr>
      <vt:lpstr>PowerPoint Sunusu</vt:lpstr>
      <vt:lpstr>PowerPoint Sunusu</vt:lpstr>
      <vt:lpstr>Before we finish the code review, let's take a quick pause to review what we've done here. </vt:lpstr>
      <vt:lpstr>PowerPoint Sunusu</vt:lpstr>
      <vt:lpstr>Okay, now that you have reviewed all the steps we've taken so far, let's finish reviewing this code! </vt:lpstr>
      <vt:lpstr>PowerPoint Sunusu</vt:lpstr>
      <vt:lpstr>PowerPoint Sunusu</vt:lpstr>
      <vt:lpstr>PowerPoint Sunusu</vt:lpstr>
      <vt:lpstr>PowerPoint Sunusu</vt:lpstr>
      <vt:lpstr>PowerPoint Sunusu</vt:lpstr>
      <vt:lpstr>PowerPoint Sunusu</vt:lpstr>
      <vt:lpstr>PowerPoint Sunusu</vt:lpstr>
      <vt:lpstr>Now you understand how the Action works - let's test it out! </vt:lpstr>
      <vt:lpstr>PowerPoint Sunusu</vt:lpstr>
      <vt:lpstr>PowerPoint Sunusu</vt:lpstr>
      <vt:lpstr>PowerPoint Sunusu</vt:lpstr>
      <vt:lpstr>PowerPoint Sunusu</vt:lpstr>
      <vt:lpstr>You did it! </vt:lpstr>
      <vt:lpstr>Let's Recap</vt:lpstr>
      <vt:lpstr>Keep Learning: Practice Problems for Later</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Batuhan Taştekin</cp:lastModifiedBy>
  <cp:revision>4</cp:revision>
  <dcterms:modified xsi:type="dcterms:W3CDTF">2019-09-05T07:30:11Z</dcterms:modified>
</cp:coreProperties>
</file>